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17"/>
  </p:notesMasterIdLst>
  <p:sldIdLst>
    <p:sldId id="256" r:id="rId2"/>
    <p:sldId id="297" r:id="rId3"/>
    <p:sldId id="258" r:id="rId4"/>
    <p:sldId id="298" r:id="rId5"/>
    <p:sldId id="299" r:id="rId6"/>
    <p:sldId id="300" r:id="rId7"/>
    <p:sldId id="301" r:id="rId8"/>
    <p:sldId id="304" r:id="rId9"/>
    <p:sldId id="302" r:id="rId10"/>
    <p:sldId id="305" r:id="rId11"/>
    <p:sldId id="303" r:id="rId12"/>
    <p:sldId id="306" r:id="rId13"/>
    <p:sldId id="307" r:id="rId14"/>
    <p:sldId id="272" r:id="rId15"/>
    <p:sldId id="277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965B65-E23E-49A3-82EB-87048A137639}">
  <a:tblStyle styleId="{F6965B65-E23E-49A3-82EB-87048A1376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84"/>
  </p:normalViewPr>
  <p:slideViewPr>
    <p:cSldViewPr snapToGrid="0">
      <p:cViewPr varScale="1">
        <p:scale>
          <a:sx n="152" d="100"/>
          <a:sy n="152" d="100"/>
        </p:scale>
        <p:origin x="7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126a3bec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126a3bec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77270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126a3bec9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126a3bec9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7476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126a3bec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126a3bec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511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126a3bec9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126a3bec9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27057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12126a3bec9_0_4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12126a3bec9_0_4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2b067e6edbb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2b067e6edbb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1705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126a3bec9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126a3bec9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65752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1fba705b9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1fba705b9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126a3bec9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2126a3bec9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7204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126a3bec9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2126a3bec9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4648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126a3bec9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2126a3bec9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2385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126a3bec9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126a3bec9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5522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126a3bec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126a3bec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9447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126a3bec9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126a3bec9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167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229900" y="-1350050"/>
            <a:ext cx="12172482" cy="6222124"/>
            <a:chOff x="-2229900" y="-1350050"/>
            <a:chExt cx="12172482" cy="6222124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2229900" y="-1350050"/>
              <a:ext cx="4767826" cy="47654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59484" y="1590600"/>
              <a:ext cx="3283098" cy="32814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5100" y="892450"/>
            <a:ext cx="6194700" cy="21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860875" y="3715500"/>
            <a:ext cx="2568000" cy="5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BLANK_1_1_1_1_2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-2355225" y="-1761350"/>
            <a:ext cx="51435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720000" y="3843200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ubTitle" idx="2"/>
          </p:nvPr>
        </p:nvSpPr>
        <p:spPr>
          <a:xfrm>
            <a:off x="720000" y="4123700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title" idx="3" hasCustomPrompt="1"/>
          </p:nvPr>
        </p:nvSpPr>
        <p:spPr>
          <a:xfrm>
            <a:off x="807976" y="3018692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4"/>
          </p:nvPr>
        </p:nvSpPr>
        <p:spPr>
          <a:xfrm>
            <a:off x="3359550" y="3843200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ubTitle" idx="5"/>
          </p:nvPr>
        </p:nvSpPr>
        <p:spPr>
          <a:xfrm>
            <a:off x="3359550" y="4123700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 idx="6" hasCustomPrompt="1"/>
          </p:nvPr>
        </p:nvSpPr>
        <p:spPr>
          <a:xfrm>
            <a:off x="3447527" y="3018692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7"/>
          </p:nvPr>
        </p:nvSpPr>
        <p:spPr>
          <a:xfrm>
            <a:off x="5999050" y="3843200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8"/>
          </p:nvPr>
        </p:nvSpPr>
        <p:spPr>
          <a:xfrm>
            <a:off x="5999050" y="4123700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 idx="9" hasCustomPrompt="1"/>
          </p:nvPr>
        </p:nvSpPr>
        <p:spPr>
          <a:xfrm>
            <a:off x="6087051" y="3018692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13"/>
          </p:nvPr>
        </p:nvSpPr>
        <p:spPr>
          <a:xfrm>
            <a:off x="2039800" y="2031575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14"/>
          </p:nvPr>
        </p:nvSpPr>
        <p:spPr>
          <a:xfrm>
            <a:off x="2039800" y="2312075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title" idx="15" hasCustomPrompt="1"/>
          </p:nvPr>
        </p:nvSpPr>
        <p:spPr>
          <a:xfrm>
            <a:off x="2127777" y="1207067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16"/>
          </p:nvPr>
        </p:nvSpPr>
        <p:spPr>
          <a:xfrm>
            <a:off x="4679300" y="2031575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ubTitle" idx="17"/>
          </p:nvPr>
        </p:nvSpPr>
        <p:spPr>
          <a:xfrm>
            <a:off x="4679300" y="2312075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title" idx="18" hasCustomPrompt="1"/>
          </p:nvPr>
        </p:nvSpPr>
        <p:spPr>
          <a:xfrm>
            <a:off x="4767301" y="1207067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8" name="Google Shape;98;p16"/>
          <p:cNvSpPr/>
          <p:nvPr/>
        </p:nvSpPr>
        <p:spPr>
          <a:xfrm>
            <a:off x="7530075" y="4828025"/>
            <a:ext cx="1858500" cy="192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43194" y="-2729250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1"/>
          </p:nvPr>
        </p:nvSpPr>
        <p:spPr>
          <a:xfrm>
            <a:off x="717550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2"/>
          </p:nvPr>
        </p:nvSpPr>
        <p:spPr>
          <a:xfrm>
            <a:off x="3375568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3"/>
          </p:nvPr>
        </p:nvSpPr>
        <p:spPr>
          <a:xfrm>
            <a:off x="6033585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4"/>
          </p:nvPr>
        </p:nvSpPr>
        <p:spPr>
          <a:xfrm>
            <a:off x="717550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5"/>
          </p:nvPr>
        </p:nvSpPr>
        <p:spPr>
          <a:xfrm>
            <a:off x="3375585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6"/>
          </p:nvPr>
        </p:nvSpPr>
        <p:spPr>
          <a:xfrm>
            <a:off x="6033620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7"/>
          </p:nvPr>
        </p:nvSpPr>
        <p:spPr>
          <a:xfrm>
            <a:off x="717550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8"/>
          </p:nvPr>
        </p:nvSpPr>
        <p:spPr>
          <a:xfrm>
            <a:off x="3375568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9"/>
          </p:nvPr>
        </p:nvSpPr>
        <p:spPr>
          <a:xfrm>
            <a:off x="6033585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13"/>
          </p:nvPr>
        </p:nvSpPr>
        <p:spPr>
          <a:xfrm>
            <a:off x="717550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4"/>
          </p:nvPr>
        </p:nvSpPr>
        <p:spPr>
          <a:xfrm>
            <a:off x="3375585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ubTitle" idx="15"/>
          </p:nvPr>
        </p:nvSpPr>
        <p:spPr>
          <a:xfrm>
            <a:off x="6033620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21"/>
          <p:cNvGrpSpPr/>
          <p:nvPr/>
        </p:nvGrpSpPr>
        <p:grpSpPr>
          <a:xfrm>
            <a:off x="-624100" y="-2020600"/>
            <a:ext cx="11368548" cy="8125672"/>
            <a:chOff x="-624100" y="-2020600"/>
            <a:chExt cx="11368548" cy="8125672"/>
          </a:xfrm>
        </p:grpSpPr>
        <p:pic>
          <p:nvPicPr>
            <p:cNvPr id="131" name="Google Shape;131;p2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5718871" y="-2020600"/>
              <a:ext cx="5025577" cy="50231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624100" y="3111949"/>
              <a:ext cx="2994601" cy="299312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-2355225" y="-1761350"/>
            <a:ext cx="51435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/>
          <p:nvPr/>
        </p:nvSpPr>
        <p:spPr>
          <a:xfrm>
            <a:off x="7530075" y="4828025"/>
            <a:ext cx="1858500" cy="192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1069325" y="1938325"/>
            <a:ext cx="6536400" cy="5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5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1069325" y="935942"/>
            <a:ext cx="9144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i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5008150" y="3380625"/>
            <a:ext cx="3204300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-1582650" y="3020949"/>
            <a:ext cx="3592049" cy="359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428900" y="1940800"/>
            <a:ext cx="2352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1428900" y="3114425"/>
            <a:ext cx="2352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1428900" y="2297500"/>
            <a:ext cx="23520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1428900" y="3471125"/>
            <a:ext cx="23520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46950" y="-1329987"/>
            <a:ext cx="3822843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-288025" y="4704600"/>
            <a:ext cx="1913400" cy="274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9"/>
          <p:cNvGrpSpPr/>
          <p:nvPr/>
        </p:nvGrpSpPr>
        <p:grpSpPr>
          <a:xfrm>
            <a:off x="-896875" y="-615700"/>
            <a:ext cx="10278626" cy="6421102"/>
            <a:chOff x="-896875" y="-615700"/>
            <a:chExt cx="10278626" cy="6421102"/>
          </a:xfrm>
        </p:grpSpPr>
        <p:pic>
          <p:nvPicPr>
            <p:cNvPr id="41" name="Google Shape;41;p9"/>
            <p:cNvPicPr preferRelativeResize="0"/>
            <p:nvPr/>
          </p:nvPicPr>
          <p:blipFill>
            <a:blip r:embed="rId2">
              <a:alphaModFix amt="65000"/>
            </a:blip>
            <a:stretch>
              <a:fillRect/>
            </a:stretch>
          </p:blipFill>
          <p:spPr>
            <a:xfrm>
              <a:off x="6475475" y="2900550"/>
              <a:ext cx="2906276" cy="29048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" name="Google Shape;42;p9"/>
            <p:cNvPicPr preferRelativeResize="0"/>
            <p:nvPr/>
          </p:nvPicPr>
          <p:blipFill>
            <a:blip r:embed="rId3">
              <a:alphaModFix amt="65000"/>
            </a:blip>
            <a:stretch>
              <a:fillRect/>
            </a:stretch>
          </p:blipFill>
          <p:spPr>
            <a:xfrm>
              <a:off x="-896875" y="-615700"/>
              <a:ext cx="2906276" cy="290483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2241400" y="1352525"/>
            <a:ext cx="4791600" cy="56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2241500" y="2372050"/>
            <a:ext cx="4620900" cy="12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63" r:id="rId12"/>
    <p:sldLayoutId id="2147483667" r:id="rId13"/>
    <p:sldLayoutId id="2147483668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side-view-smiley-woman-working-with-laptop-office_13296937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fizetesek.hu/fizetesek/mezogazdasag-es-elelmiszeripar/elelmiszeripari-mernok?search=1" TargetMode="External"/><Relationship Id="rId4" Type="http://schemas.openxmlformats.org/officeDocument/2006/relationships/hyperlink" Target="https://www.fizetesek.hu/fizetesek/vegyipar/vegyeszmernok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>
            <a:spLocks noGrp="1"/>
          </p:cNvSpPr>
          <p:nvPr>
            <p:ph type="ctrTitle"/>
          </p:nvPr>
        </p:nvSpPr>
        <p:spPr>
          <a:xfrm>
            <a:off x="715100" y="892450"/>
            <a:ext cx="6194700" cy="212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HU" sz="5500" dirty="0"/>
              <a:t>Ki a mérnök?</a:t>
            </a:r>
            <a:br>
              <a:rPr lang="en" sz="5500" dirty="0"/>
            </a:br>
            <a:endParaRPr sz="4500" i="1" dirty="0"/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1"/>
          </p:nvPr>
        </p:nvSpPr>
        <p:spPr>
          <a:xfrm>
            <a:off x="5860875" y="3715500"/>
            <a:ext cx="2568000" cy="5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Kékesi</a:t>
            </a:r>
            <a:r>
              <a:rPr lang="en" dirty="0"/>
              <a:t> </a:t>
            </a:r>
            <a:r>
              <a:rPr lang="en" dirty="0" err="1"/>
              <a:t>Kristóf</a:t>
            </a:r>
            <a:endParaRPr lang="en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Bor</a:t>
            </a:r>
            <a:r>
              <a:rPr lang="en" dirty="0"/>
              <a:t> </a:t>
            </a:r>
            <a:r>
              <a:rPr lang="en" dirty="0" err="1"/>
              <a:t>Gergő</a:t>
            </a:r>
            <a:endParaRPr dirty="0"/>
          </a:p>
        </p:txBody>
      </p:sp>
      <p:sp>
        <p:nvSpPr>
          <p:cNvPr id="2" name="Google Shape;147;p26">
            <a:extLst>
              <a:ext uri="{FF2B5EF4-FFF2-40B4-BE49-F238E27FC236}">
                <a16:creationId xmlns:a16="http://schemas.microsoft.com/office/drawing/2014/main" id="{2D4ED259-28BE-4B48-B518-393FC6C94B8E}"/>
              </a:ext>
            </a:extLst>
          </p:cNvPr>
          <p:cNvSpPr txBox="1">
            <a:spLocks/>
          </p:cNvSpPr>
          <p:nvPr/>
        </p:nvSpPr>
        <p:spPr>
          <a:xfrm>
            <a:off x="715100" y="1957150"/>
            <a:ext cx="2568000" cy="269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HU" dirty="0"/>
              <a:t>2024. Május 22.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subTitle" idx="4294967295"/>
          </p:nvPr>
        </p:nvSpPr>
        <p:spPr>
          <a:xfrm>
            <a:off x="716275" y="2060900"/>
            <a:ext cx="7707825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Feladata</a:t>
            </a:r>
            <a:endParaRPr sz="18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0" name="Google Shape;190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Villamosmérnök</a:t>
            </a:r>
            <a:endParaRPr dirty="0"/>
          </a:p>
        </p:txBody>
      </p:sp>
      <p:sp>
        <p:nvSpPr>
          <p:cNvPr id="191" name="Google Shape;191;p30"/>
          <p:cNvSpPr txBox="1">
            <a:spLocks noGrp="1"/>
          </p:cNvSpPr>
          <p:nvPr>
            <p:ph type="subTitle" idx="4294967295"/>
          </p:nvPr>
        </p:nvSpPr>
        <p:spPr>
          <a:xfrm>
            <a:off x="716275" y="2347700"/>
            <a:ext cx="7707825" cy="1107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Elektromos berendezéseket és rendszereket tesztelnek és fejlesztenek. Munkájuk kiterjedhet az elektronikai eszközök, elektromos hálózatok, kommunikációs rendszerek, valamint az energiaelosztás és -menedzsment területeire. A villamosmérnökök szerepet játszanak az új technológiák integrálásában.</a:t>
            </a:r>
            <a:endParaRPr lang="en-GB" dirty="0"/>
          </a:p>
        </p:txBody>
      </p:sp>
      <p:sp>
        <p:nvSpPr>
          <p:cNvPr id="194" name="Google Shape;194;p30"/>
          <p:cNvSpPr/>
          <p:nvPr/>
        </p:nvSpPr>
        <p:spPr>
          <a:xfrm>
            <a:off x="3634613" y="1252963"/>
            <a:ext cx="1888200" cy="57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0"/>
          <p:cNvSpPr/>
          <p:nvPr/>
        </p:nvSpPr>
        <p:spPr>
          <a:xfrm>
            <a:off x="716275" y="1252963"/>
            <a:ext cx="1888200" cy="57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subTitle" idx="4294967295"/>
          </p:nvPr>
        </p:nvSpPr>
        <p:spPr>
          <a:xfrm>
            <a:off x="3930700" y="3455075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Képzés</a:t>
            </a:r>
            <a:r>
              <a:rPr lang="en" sz="18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" sz="1800" b="1" dirty="0" err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helye</a:t>
            </a:r>
            <a:endParaRPr sz="18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9" name="Google Shape;199;p30"/>
          <p:cNvSpPr txBox="1">
            <a:spLocks noGrp="1"/>
          </p:cNvSpPr>
          <p:nvPr>
            <p:ph type="subTitle" idx="4294967295"/>
          </p:nvPr>
        </p:nvSpPr>
        <p:spPr>
          <a:xfrm>
            <a:off x="716275" y="3742236"/>
            <a:ext cx="3214425" cy="9565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MVM, Siemens, Budapest Airport, Eon, MÁV</a:t>
            </a:r>
          </a:p>
        </p:txBody>
      </p:sp>
      <p:sp>
        <p:nvSpPr>
          <p:cNvPr id="201" name="Google Shape;201;p30"/>
          <p:cNvSpPr/>
          <p:nvPr/>
        </p:nvSpPr>
        <p:spPr>
          <a:xfrm>
            <a:off x="6552950" y="1252963"/>
            <a:ext cx="1888200" cy="57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4294967295"/>
          </p:nvPr>
        </p:nvSpPr>
        <p:spPr>
          <a:xfrm>
            <a:off x="716276" y="1274363"/>
            <a:ext cx="18882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Képzés</a:t>
            </a:r>
            <a:r>
              <a:rPr lang="en" sz="2000" b="1" dirty="0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hossza</a:t>
            </a:r>
            <a:endParaRPr sz="2000" b="1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4294967295"/>
          </p:nvPr>
        </p:nvSpPr>
        <p:spPr>
          <a:xfrm>
            <a:off x="787675" y="15611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 </a:t>
            </a:r>
            <a:r>
              <a:rPr lang="en" dirty="0" err="1"/>
              <a:t>félév</a:t>
            </a:r>
            <a:endParaRPr dirty="0"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4294967295"/>
          </p:nvPr>
        </p:nvSpPr>
        <p:spPr>
          <a:xfrm>
            <a:off x="3709950" y="1274363"/>
            <a:ext cx="17454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Fizetés</a:t>
            </a:r>
            <a:endParaRPr sz="20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8" name="Google Shape;208;p30"/>
          <p:cNvSpPr txBox="1">
            <a:spLocks noGrp="1"/>
          </p:cNvSpPr>
          <p:nvPr>
            <p:ph type="subTitle" idx="4294967295"/>
          </p:nvPr>
        </p:nvSpPr>
        <p:spPr>
          <a:xfrm>
            <a:off x="3709950" y="15611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850.000 Forint</a:t>
            </a:r>
            <a:endParaRPr dirty="0"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4294967295"/>
          </p:nvPr>
        </p:nvSpPr>
        <p:spPr>
          <a:xfrm>
            <a:off x="6624350" y="1274363"/>
            <a:ext cx="17454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Munkahelye</a:t>
            </a:r>
            <a:endParaRPr sz="20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10" name="Google Shape;210;p30"/>
          <p:cNvSpPr txBox="1">
            <a:spLocks noGrp="1"/>
          </p:cNvSpPr>
          <p:nvPr>
            <p:ph type="subTitle" idx="4294967295"/>
          </p:nvPr>
        </p:nvSpPr>
        <p:spPr>
          <a:xfrm>
            <a:off x="6624350" y="15611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Iroda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EC37E5-4FC2-AD00-F413-A9F02553B40A}"/>
              </a:ext>
            </a:extLst>
          </p:cNvPr>
          <p:cNvSpPr/>
          <p:nvPr/>
        </p:nvSpPr>
        <p:spPr>
          <a:xfrm>
            <a:off x="-8389" y="4698474"/>
            <a:ext cx="1652631" cy="3330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3" name="Google Shape;198;p30">
            <a:extLst>
              <a:ext uri="{FF2B5EF4-FFF2-40B4-BE49-F238E27FC236}">
                <a16:creationId xmlns:a16="http://schemas.microsoft.com/office/drawing/2014/main" id="{91E76B23-C3A8-F06F-23DC-15B3206FA69F}"/>
              </a:ext>
            </a:extLst>
          </p:cNvPr>
          <p:cNvSpPr txBox="1">
            <a:spLocks/>
          </p:cNvSpPr>
          <p:nvPr/>
        </p:nvSpPr>
        <p:spPr>
          <a:xfrm>
            <a:off x="716275" y="3455075"/>
            <a:ext cx="3214425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GB" sz="18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Elhelyezkedés</a:t>
            </a:r>
            <a:endParaRPr lang="en-GB" sz="1800" b="1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" name="Google Shape;199;p30">
            <a:extLst>
              <a:ext uri="{FF2B5EF4-FFF2-40B4-BE49-F238E27FC236}">
                <a16:creationId xmlns:a16="http://schemas.microsoft.com/office/drawing/2014/main" id="{3D84D963-D308-DF7F-8DF0-2E5818717E74}"/>
              </a:ext>
            </a:extLst>
          </p:cNvPr>
          <p:cNvSpPr txBox="1">
            <a:spLocks/>
          </p:cNvSpPr>
          <p:nvPr/>
        </p:nvSpPr>
        <p:spPr>
          <a:xfrm>
            <a:off x="3930700" y="3741863"/>
            <a:ext cx="4493400" cy="95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hu-HU" dirty="0"/>
              <a:t>Budapesti Műszaki és Gazdaságtudományi Egyetem </a:t>
            </a:r>
            <a:r>
              <a:rPr lang="hu-HU" sz="1200" b="1" i="1" dirty="0"/>
              <a:t>(Budapest)</a:t>
            </a:r>
            <a:r>
              <a:rPr lang="hu-HU" dirty="0"/>
              <a:t>, Debreceni Egyetem </a:t>
            </a:r>
            <a:r>
              <a:rPr lang="hu-HU" sz="1200" b="1" i="1" dirty="0"/>
              <a:t>(Debrecen)</a:t>
            </a:r>
            <a:r>
              <a:rPr lang="hu-HU" dirty="0"/>
              <a:t>, Miskolci Egyetem </a:t>
            </a:r>
            <a:r>
              <a:rPr lang="hu-HU" sz="1200" b="1" i="1" dirty="0"/>
              <a:t>(Miskolc)</a:t>
            </a:r>
            <a:r>
              <a:rPr lang="hu-HU" dirty="0"/>
              <a:t>, Óbudai Egyetem </a:t>
            </a:r>
            <a:r>
              <a:rPr lang="hu-HU" sz="1200" b="1" i="1" dirty="0"/>
              <a:t>(Budapest, Székesfehérvár)</a:t>
            </a:r>
          </a:p>
        </p:txBody>
      </p:sp>
    </p:spTree>
    <p:extLst>
      <p:ext uri="{BB962C8B-B14F-4D97-AF65-F5344CB8AC3E}">
        <p14:creationId xmlns:p14="http://schemas.microsoft.com/office/powerpoint/2010/main" val="3532265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>
            <a:spLocks noGrp="1"/>
          </p:cNvSpPr>
          <p:nvPr>
            <p:ph type="title"/>
          </p:nvPr>
        </p:nvSpPr>
        <p:spPr>
          <a:xfrm>
            <a:off x="1069325" y="1938325"/>
            <a:ext cx="6536400" cy="5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Élelmiszermérnök</a:t>
            </a:r>
            <a:endParaRPr dirty="0"/>
          </a:p>
        </p:txBody>
      </p:sp>
      <p:sp>
        <p:nvSpPr>
          <p:cNvPr id="218" name="Google Shape;218;p31"/>
          <p:cNvSpPr txBox="1">
            <a:spLocks noGrp="1"/>
          </p:cNvSpPr>
          <p:nvPr>
            <p:ph type="title" idx="2"/>
          </p:nvPr>
        </p:nvSpPr>
        <p:spPr>
          <a:xfrm>
            <a:off x="1069324" y="935942"/>
            <a:ext cx="1342799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19" name="Google Shape;219;p31"/>
          <p:cNvSpPr txBox="1">
            <a:spLocks noGrp="1"/>
          </p:cNvSpPr>
          <p:nvPr>
            <p:ph type="subTitle" idx="1"/>
          </p:nvPr>
        </p:nvSpPr>
        <p:spPr>
          <a:xfrm>
            <a:off x="5008150" y="3380625"/>
            <a:ext cx="3204300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err="1"/>
              <a:t>Élelmiszerekkel</a:t>
            </a:r>
            <a:r>
              <a:rPr lang="en-GB" sz="1600" dirty="0"/>
              <a:t> </a:t>
            </a:r>
            <a:r>
              <a:rPr lang="en-GB" sz="1600" dirty="0" err="1"/>
              <a:t>kapcsolatos</a:t>
            </a:r>
            <a:r>
              <a:rPr lang="en-GB" sz="1600" dirty="0"/>
              <a:t> </a:t>
            </a:r>
            <a:r>
              <a:rPr lang="en-GB" sz="1600" dirty="0" err="1"/>
              <a:t>eljárásokat</a:t>
            </a:r>
            <a:r>
              <a:rPr lang="en-GB" sz="1600" dirty="0"/>
              <a:t> </a:t>
            </a:r>
            <a:r>
              <a:rPr lang="en-GB" sz="1600" dirty="0" err="1"/>
              <a:t>fejelszt</a:t>
            </a:r>
            <a:r>
              <a:rPr lang="en-GB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45439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subTitle" idx="4294967295"/>
          </p:nvPr>
        </p:nvSpPr>
        <p:spPr>
          <a:xfrm>
            <a:off x="716275" y="2060900"/>
            <a:ext cx="7707825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Feladata</a:t>
            </a:r>
            <a:endParaRPr sz="18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0" name="Google Shape;190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Élelmiszermérnök</a:t>
            </a:r>
            <a:endParaRPr dirty="0"/>
          </a:p>
        </p:txBody>
      </p:sp>
      <p:sp>
        <p:nvSpPr>
          <p:cNvPr id="191" name="Google Shape;191;p30"/>
          <p:cNvSpPr txBox="1">
            <a:spLocks noGrp="1"/>
          </p:cNvSpPr>
          <p:nvPr>
            <p:ph type="subTitle" idx="4294967295"/>
          </p:nvPr>
        </p:nvSpPr>
        <p:spPr>
          <a:xfrm>
            <a:off x="716275" y="2347699"/>
            <a:ext cx="7707825" cy="11426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Az élelmiszermérnökök az élelmiszertermelési folyamatok tervezésével, optimalizálásával és fenntartásával foglalkoznak. Az élelmiszermérnökök munkája során gyakran működnek együtt biológusokkal, vegyészekkel, hogy biztonságos és tápláló élelmiszereket hozzanak létre a fogyasztók számára.</a:t>
            </a:r>
            <a:endParaRPr lang="en-GB" dirty="0"/>
          </a:p>
        </p:txBody>
      </p:sp>
      <p:sp>
        <p:nvSpPr>
          <p:cNvPr id="194" name="Google Shape;194;p30"/>
          <p:cNvSpPr/>
          <p:nvPr/>
        </p:nvSpPr>
        <p:spPr>
          <a:xfrm>
            <a:off x="3634613" y="1252963"/>
            <a:ext cx="1888200" cy="57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0"/>
          <p:cNvSpPr/>
          <p:nvPr/>
        </p:nvSpPr>
        <p:spPr>
          <a:xfrm>
            <a:off x="716275" y="1252963"/>
            <a:ext cx="1888200" cy="57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subTitle" idx="4294967295"/>
          </p:nvPr>
        </p:nvSpPr>
        <p:spPr>
          <a:xfrm>
            <a:off x="3930700" y="3455075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Képzés</a:t>
            </a:r>
            <a:r>
              <a:rPr lang="en" sz="18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" sz="1800" b="1" dirty="0" err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helye</a:t>
            </a:r>
            <a:endParaRPr sz="18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9" name="Google Shape;199;p30"/>
          <p:cNvSpPr txBox="1">
            <a:spLocks noGrp="1"/>
          </p:cNvSpPr>
          <p:nvPr>
            <p:ph type="subTitle" idx="4294967295"/>
          </p:nvPr>
        </p:nvSpPr>
        <p:spPr>
          <a:xfrm>
            <a:off x="3930700" y="3761547"/>
            <a:ext cx="4493400" cy="936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Debreceni</a:t>
            </a:r>
            <a:r>
              <a:rPr lang="en" dirty="0"/>
              <a:t> </a:t>
            </a:r>
            <a:r>
              <a:rPr lang="en" dirty="0" err="1"/>
              <a:t>Egyetem</a:t>
            </a:r>
            <a:r>
              <a:rPr lang="en" dirty="0"/>
              <a:t> </a:t>
            </a:r>
            <a:r>
              <a:rPr lang="en" sz="1200" b="1" i="1" dirty="0"/>
              <a:t>(Debrecen)</a:t>
            </a:r>
            <a:r>
              <a:rPr lang="en" dirty="0"/>
              <a:t>, Magyar </a:t>
            </a:r>
            <a:r>
              <a:rPr lang="en" dirty="0" err="1"/>
              <a:t>Agrár</a:t>
            </a:r>
            <a:r>
              <a:rPr lang="en" dirty="0"/>
              <a:t>- </a:t>
            </a:r>
            <a:r>
              <a:rPr lang="en" dirty="0" err="1"/>
              <a:t>és</a:t>
            </a:r>
            <a:r>
              <a:rPr lang="en" dirty="0"/>
              <a:t> </a:t>
            </a:r>
            <a:r>
              <a:rPr lang="en" dirty="0" err="1"/>
              <a:t>Élettudományi</a:t>
            </a:r>
            <a:r>
              <a:rPr lang="en" dirty="0"/>
              <a:t> </a:t>
            </a:r>
            <a:r>
              <a:rPr lang="en" dirty="0" err="1"/>
              <a:t>Egyetem</a:t>
            </a:r>
            <a:r>
              <a:rPr lang="en" dirty="0"/>
              <a:t> </a:t>
            </a:r>
            <a:r>
              <a:rPr lang="en" sz="1200" b="1" i="1" dirty="0"/>
              <a:t>(Budapest)</a:t>
            </a:r>
            <a:r>
              <a:rPr lang="en" dirty="0"/>
              <a:t>,</a:t>
            </a:r>
            <a:r>
              <a:rPr lang="en" sz="1200" b="1" i="1" dirty="0"/>
              <a:t> </a:t>
            </a:r>
            <a:r>
              <a:rPr lang="en" dirty="0" err="1"/>
              <a:t>Széchenyi</a:t>
            </a:r>
            <a:r>
              <a:rPr lang="en" dirty="0"/>
              <a:t> </a:t>
            </a:r>
            <a:r>
              <a:rPr lang="en" dirty="0" err="1"/>
              <a:t>István</a:t>
            </a:r>
            <a:r>
              <a:rPr lang="en" dirty="0"/>
              <a:t> </a:t>
            </a:r>
            <a:r>
              <a:rPr lang="en" dirty="0" err="1"/>
              <a:t>Egyetem</a:t>
            </a:r>
            <a:r>
              <a:rPr lang="en" dirty="0"/>
              <a:t> </a:t>
            </a:r>
            <a:r>
              <a:rPr lang="en" sz="1200" b="1" i="1" dirty="0"/>
              <a:t>(</a:t>
            </a:r>
            <a:r>
              <a:rPr lang="en" sz="1200" b="1" i="1" dirty="0" err="1"/>
              <a:t>Mosonmagyaróvár</a:t>
            </a:r>
            <a:r>
              <a:rPr lang="en" sz="1200" b="1" i="1" dirty="0"/>
              <a:t>)</a:t>
            </a:r>
            <a:r>
              <a:rPr lang="en" dirty="0"/>
              <a:t>,</a:t>
            </a:r>
            <a:r>
              <a:rPr lang="en" sz="1200" b="1" i="1" dirty="0"/>
              <a:t> </a:t>
            </a:r>
            <a:r>
              <a:rPr lang="en" dirty="0" err="1"/>
              <a:t>Szegedi</a:t>
            </a:r>
            <a:r>
              <a:rPr lang="en" dirty="0"/>
              <a:t> </a:t>
            </a:r>
            <a:r>
              <a:rPr lang="en" dirty="0" err="1"/>
              <a:t>Tudományegyetem</a:t>
            </a:r>
            <a:r>
              <a:rPr lang="en" dirty="0"/>
              <a:t> </a:t>
            </a:r>
            <a:r>
              <a:rPr lang="en" sz="1200" b="1" i="1" dirty="0"/>
              <a:t>(Szeged)</a:t>
            </a:r>
            <a:endParaRPr sz="1200" b="1" i="1" dirty="0"/>
          </a:p>
        </p:txBody>
      </p:sp>
      <p:sp>
        <p:nvSpPr>
          <p:cNvPr id="201" name="Google Shape;201;p30"/>
          <p:cNvSpPr/>
          <p:nvPr/>
        </p:nvSpPr>
        <p:spPr>
          <a:xfrm>
            <a:off x="6552950" y="1252963"/>
            <a:ext cx="1888200" cy="57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4294967295"/>
          </p:nvPr>
        </p:nvSpPr>
        <p:spPr>
          <a:xfrm>
            <a:off x="716276" y="1274363"/>
            <a:ext cx="18882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Képzés</a:t>
            </a:r>
            <a:r>
              <a:rPr lang="en" sz="2000" b="1" dirty="0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hossza</a:t>
            </a:r>
            <a:endParaRPr sz="2000" b="1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4294967295"/>
          </p:nvPr>
        </p:nvSpPr>
        <p:spPr>
          <a:xfrm>
            <a:off x="787675" y="15611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 </a:t>
            </a:r>
            <a:r>
              <a:rPr lang="en" dirty="0" err="1"/>
              <a:t>félév</a:t>
            </a:r>
            <a:endParaRPr dirty="0"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4294967295"/>
          </p:nvPr>
        </p:nvSpPr>
        <p:spPr>
          <a:xfrm>
            <a:off x="3709950" y="1274363"/>
            <a:ext cx="17454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Fizetés</a:t>
            </a:r>
            <a:endParaRPr sz="20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8" name="Google Shape;208;p30"/>
          <p:cNvSpPr txBox="1">
            <a:spLocks noGrp="1"/>
          </p:cNvSpPr>
          <p:nvPr>
            <p:ph type="subTitle" idx="4294967295"/>
          </p:nvPr>
        </p:nvSpPr>
        <p:spPr>
          <a:xfrm>
            <a:off x="3709950" y="15611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550.000 Forint</a:t>
            </a:r>
            <a:endParaRPr dirty="0"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4294967295"/>
          </p:nvPr>
        </p:nvSpPr>
        <p:spPr>
          <a:xfrm>
            <a:off x="6624350" y="1274363"/>
            <a:ext cx="17454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Munkahelye</a:t>
            </a:r>
            <a:endParaRPr sz="20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10" name="Google Shape;210;p30"/>
          <p:cNvSpPr txBox="1">
            <a:spLocks noGrp="1"/>
          </p:cNvSpPr>
          <p:nvPr>
            <p:ph type="subTitle" idx="4294967295"/>
          </p:nvPr>
        </p:nvSpPr>
        <p:spPr>
          <a:xfrm>
            <a:off x="6624350" y="15611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Laboratórium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9434FB6-F698-AD94-E767-930862957795}"/>
              </a:ext>
            </a:extLst>
          </p:cNvPr>
          <p:cNvSpPr/>
          <p:nvPr/>
        </p:nvSpPr>
        <p:spPr>
          <a:xfrm>
            <a:off x="-8389" y="4698474"/>
            <a:ext cx="1652631" cy="3330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3" name="Google Shape;198;p30">
            <a:extLst>
              <a:ext uri="{FF2B5EF4-FFF2-40B4-BE49-F238E27FC236}">
                <a16:creationId xmlns:a16="http://schemas.microsoft.com/office/drawing/2014/main" id="{0A1DAC76-220A-6F6C-49A5-1B0A9B7EC695}"/>
              </a:ext>
            </a:extLst>
          </p:cNvPr>
          <p:cNvSpPr txBox="1">
            <a:spLocks/>
          </p:cNvSpPr>
          <p:nvPr/>
        </p:nvSpPr>
        <p:spPr>
          <a:xfrm>
            <a:off x="716275" y="3455075"/>
            <a:ext cx="3214425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GB" sz="18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Elhelyezkedés</a:t>
            </a:r>
            <a:endParaRPr lang="en-GB" sz="1800" b="1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" name="Google Shape;199;p30">
            <a:extLst>
              <a:ext uri="{FF2B5EF4-FFF2-40B4-BE49-F238E27FC236}">
                <a16:creationId xmlns:a16="http://schemas.microsoft.com/office/drawing/2014/main" id="{C2088CEB-CF97-E6A7-4093-67A52F261FF7}"/>
              </a:ext>
            </a:extLst>
          </p:cNvPr>
          <p:cNvSpPr txBox="1">
            <a:spLocks/>
          </p:cNvSpPr>
          <p:nvPr/>
        </p:nvSpPr>
        <p:spPr>
          <a:xfrm>
            <a:off x="716275" y="3751203"/>
            <a:ext cx="3214425" cy="936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GB" dirty="0" err="1"/>
              <a:t>Dr.</a:t>
            </a:r>
            <a:r>
              <a:rPr lang="en-GB" dirty="0"/>
              <a:t> </a:t>
            </a:r>
            <a:r>
              <a:rPr lang="en-GB" dirty="0" err="1"/>
              <a:t>Oetker</a:t>
            </a:r>
            <a:r>
              <a:rPr lang="en-GB" dirty="0"/>
              <a:t>, </a:t>
            </a:r>
            <a:r>
              <a:rPr lang="en-GB" dirty="0" err="1"/>
              <a:t>Fornetti</a:t>
            </a:r>
            <a:r>
              <a:rPr lang="en-GB" dirty="0"/>
              <a:t>, Tesco,</a:t>
            </a:r>
          </a:p>
          <a:p>
            <a:pPr marL="0" indent="0">
              <a:buFont typeface="Montserrat"/>
              <a:buNone/>
            </a:pPr>
            <a:r>
              <a:rPr lang="en-GB" dirty="0"/>
              <a:t>Coca-Cola, </a:t>
            </a:r>
            <a:endParaRPr lang="en-GB" sz="1200" b="1" i="1" dirty="0"/>
          </a:p>
        </p:txBody>
      </p:sp>
    </p:spTree>
    <p:extLst>
      <p:ext uri="{BB962C8B-B14F-4D97-AF65-F5344CB8AC3E}">
        <p14:creationId xmlns:p14="http://schemas.microsoft.com/office/powerpoint/2010/main" val="3271459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>
            <a:spLocks noGrp="1"/>
          </p:cNvSpPr>
          <p:nvPr>
            <p:ph type="title"/>
          </p:nvPr>
        </p:nvSpPr>
        <p:spPr>
          <a:xfrm>
            <a:off x="1069325" y="1938325"/>
            <a:ext cx="6536400" cy="5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Szakménrökök</a:t>
            </a:r>
            <a:endParaRPr dirty="0"/>
          </a:p>
        </p:txBody>
      </p:sp>
      <p:sp>
        <p:nvSpPr>
          <p:cNvPr id="218" name="Google Shape;218;p31"/>
          <p:cNvSpPr txBox="1">
            <a:spLocks noGrp="1"/>
          </p:cNvSpPr>
          <p:nvPr>
            <p:ph type="title" idx="2"/>
          </p:nvPr>
        </p:nvSpPr>
        <p:spPr>
          <a:xfrm>
            <a:off x="1069324" y="935942"/>
            <a:ext cx="1342799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2628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Szakmérnökök</a:t>
            </a:r>
            <a:endParaRPr dirty="0"/>
          </a:p>
        </p:txBody>
      </p:sp>
      <p:sp>
        <p:nvSpPr>
          <p:cNvPr id="619" name="Google Shape;619;p42"/>
          <p:cNvSpPr txBox="1">
            <a:spLocks noGrp="1"/>
          </p:cNvSpPr>
          <p:nvPr>
            <p:ph type="subTitle" idx="1"/>
          </p:nvPr>
        </p:nvSpPr>
        <p:spPr>
          <a:xfrm>
            <a:off x="720000" y="3843200"/>
            <a:ext cx="2424900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Betontechnológiai</a:t>
            </a:r>
            <a:r>
              <a:rPr lang="en-GB" dirty="0"/>
              <a:t> </a:t>
            </a:r>
            <a:r>
              <a:rPr lang="en-GB" dirty="0" err="1"/>
              <a:t>szakmérnök</a:t>
            </a:r>
            <a:endParaRPr lang="en-GB" dirty="0"/>
          </a:p>
        </p:txBody>
      </p:sp>
      <p:sp>
        <p:nvSpPr>
          <p:cNvPr id="620" name="Google Shape;620;p42"/>
          <p:cNvSpPr txBox="1">
            <a:spLocks noGrp="1"/>
          </p:cNvSpPr>
          <p:nvPr>
            <p:ph type="subTitle" idx="2"/>
          </p:nvPr>
        </p:nvSpPr>
        <p:spPr>
          <a:xfrm>
            <a:off x="720000" y="4123700"/>
            <a:ext cx="2275448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</a:t>
            </a:r>
            <a:r>
              <a:rPr lang="en" dirty="0" err="1"/>
              <a:t>különböző</a:t>
            </a:r>
            <a:r>
              <a:rPr lang="en" dirty="0"/>
              <a:t> </a:t>
            </a:r>
            <a:r>
              <a:rPr lang="en" dirty="0" err="1"/>
              <a:t>betonok</a:t>
            </a:r>
            <a:r>
              <a:rPr lang="en" dirty="0"/>
              <a:t> </a:t>
            </a:r>
            <a:r>
              <a:rPr lang="en" dirty="0" err="1"/>
              <a:t>felhasználási</a:t>
            </a:r>
            <a:r>
              <a:rPr lang="en" dirty="0"/>
              <a:t> </a:t>
            </a:r>
            <a:r>
              <a:rPr lang="en" dirty="0" err="1"/>
              <a:t>módjaiért</a:t>
            </a:r>
            <a:r>
              <a:rPr lang="en" dirty="0"/>
              <a:t> </a:t>
            </a:r>
            <a:r>
              <a:rPr lang="en" dirty="0" err="1"/>
              <a:t>felel</a:t>
            </a:r>
            <a:r>
              <a:rPr lang="en" dirty="0"/>
              <a:t>.</a:t>
            </a:r>
            <a:endParaRPr dirty="0"/>
          </a:p>
        </p:txBody>
      </p:sp>
      <p:sp>
        <p:nvSpPr>
          <p:cNvPr id="622" name="Google Shape;622;p42"/>
          <p:cNvSpPr txBox="1">
            <a:spLocks noGrp="1"/>
          </p:cNvSpPr>
          <p:nvPr>
            <p:ph type="subTitle" idx="4"/>
          </p:nvPr>
        </p:nvSpPr>
        <p:spPr>
          <a:xfrm>
            <a:off x="3359549" y="3843200"/>
            <a:ext cx="2564955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Építőipari</a:t>
            </a:r>
            <a:r>
              <a:rPr lang="en-GB" dirty="0"/>
              <a:t> </a:t>
            </a:r>
            <a:r>
              <a:rPr lang="en-GB" dirty="0" err="1"/>
              <a:t>igazságügyi</a:t>
            </a:r>
            <a:r>
              <a:rPr lang="en-GB" dirty="0"/>
              <a:t> </a:t>
            </a:r>
            <a:r>
              <a:rPr lang="en-GB" dirty="0" err="1"/>
              <a:t>szakmérnök</a:t>
            </a:r>
            <a:endParaRPr lang="en-GB" dirty="0"/>
          </a:p>
        </p:txBody>
      </p:sp>
      <p:sp>
        <p:nvSpPr>
          <p:cNvPr id="624" name="Google Shape;624;p42"/>
          <p:cNvSpPr txBox="1">
            <a:spLocks noGrp="1"/>
          </p:cNvSpPr>
          <p:nvPr>
            <p:ph type="subTitle" idx="7"/>
          </p:nvPr>
        </p:nvSpPr>
        <p:spPr>
          <a:xfrm>
            <a:off x="5999050" y="3843200"/>
            <a:ext cx="2424900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Környezetvédelmi</a:t>
            </a:r>
            <a:r>
              <a:rPr lang="en-GB" dirty="0"/>
              <a:t> </a:t>
            </a:r>
            <a:r>
              <a:rPr lang="en-GB" dirty="0" err="1"/>
              <a:t>szakmérnök</a:t>
            </a:r>
            <a:endParaRPr lang="en-GB" dirty="0"/>
          </a:p>
        </p:txBody>
      </p:sp>
      <p:sp>
        <p:nvSpPr>
          <p:cNvPr id="626" name="Google Shape;626;p42"/>
          <p:cNvSpPr txBox="1">
            <a:spLocks noGrp="1"/>
          </p:cNvSpPr>
          <p:nvPr>
            <p:ph type="subTitle" idx="14"/>
          </p:nvPr>
        </p:nvSpPr>
        <p:spPr>
          <a:xfrm>
            <a:off x="2039800" y="2312075"/>
            <a:ext cx="2424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Nukleáris</a:t>
            </a:r>
            <a:r>
              <a:rPr lang="en" dirty="0"/>
              <a:t> </a:t>
            </a:r>
            <a:r>
              <a:rPr lang="en" dirty="0" err="1"/>
              <a:t>építmények</a:t>
            </a:r>
            <a:r>
              <a:rPr lang="en" dirty="0"/>
              <a:t> </a:t>
            </a:r>
            <a:r>
              <a:rPr lang="en" dirty="0" err="1"/>
              <a:t>tervezéséért</a:t>
            </a:r>
            <a:r>
              <a:rPr lang="en" dirty="0"/>
              <a:t> </a:t>
            </a:r>
            <a:r>
              <a:rPr lang="en" dirty="0" err="1"/>
              <a:t>felel</a:t>
            </a:r>
            <a:r>
              <a:rPr lang="en" dirty="0"/>
              <a:t>.</a:t>
            </a:r>
            <a:endParaRPr dirty="0"/>
          </a:p>
        </p:txBody>
      </p:sp>
      <p:sp>
        <p:nvSpPr>
          <p:cNvPr id="627" name="Google Shape;627;p42"/>
          <p:cNvSpPr txBox="1">
            <a:spLocks noGrp="1"/>
          </p:cNvSpPr>
          <p:nvPr>
            <p:ph type="subTitle" idx="5"/>
          </p:nvPr>
        </p:nvSpPr>
        <p:spPr>
          <a:xfrm>
            <a:off x="3359550" y="4123700"/>
            <a:ext cx="2564954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Jogilag</a:t>
            </a:r>
            <a:r>
              <a:rPr lang="en" dirty="0"/>
              <a:t> </a:t>
            </a:r>
            <a:r>
              <a:rPr lang="en" dirty="0" err="1"/>
              <a:t>vizsgálja</a:t>
            </a:r>
            <a:r>
              <a:rPr lang="en" dirty="0"/>
              <a:t> </a:t>
            </a:r>
            <a:r>
              <a:rPr lang="en" dirty="0" err="1"/>
              <a:t>az</a:t>
            </a:r>
            <a:r>
              <a:rPr lang="en" dirty="0"/>
              <a:t> </a:t>
            </a:r>
            <a:r>
              <a:rPr lang="en" dirty="0" err="1"/>
              <a:t>épületeket</a:t>
            </a:r>
            <a:r>
              <a:rPr lang="en" dirty="0"/>
              <a:t>, </a:t>
            </a:r>
            <a:r>
              <a:rPr lang="en" dirty="0" err="1"/>
              <a:t>azok</a:t>
            </a:r>
            <a:r>
              <a:rPr lang="en" dirty="0"/>
              <a:t> </a:t>
            </a:r>
            <a:r>
              <a:rPr lang="en" dirty="0" err="1"/>
              <a:t>állapotát</a:t>
            </a:r>
            <a:r>
              <a:rPr lang="en" dirty="0"/>
              <a:t>.</a:t>
            </a:r>
            <a:endParaRPr dirty="0"/>
          </a:p>
        </p:txBody>
      </p:sp>
      <p:sp>
        <p:nvSpPr>
          <p:cNvPr id="628" name="Google Shape;628;p42"/>
          <p:cNvSpPr txBox="1">
            <a:spLocks noGrp="1"/>
          </p:cNvSpPr>
          <p:nvPr>
            <p:ph type="subTitle" idx="8"/>
          </p:nvPr>
        </p:nvSpPr>
        <p:spPr>
          <a:xfrm>
            <a:off x="5999050" y="4123700"/>
            <a:ext cx="2424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Környezetvédelmi</a:t>
            </a:r>
            <a:r>
              <a:rPr lang="en" dirty="0"/>
              <a:t> </a:t>
            </a:r>
            <a:r>
              <a:rPr lang="en" dirty="0" err="1"/>
              <a:t>intézkedésekben</a:t>
            </a:r>
            <a:r>
              <a:rPr lang="en" dirty="0"/>
              <a:t> </a:t>
            </a:r>
            <a:r>
              <a:rPr lang="en" dirty="0" err="1"/>
              <a:t>segít</a:t>
            </a:r>
            <a:r>
              <a:rPr lang="en" dirty="0"/>
              <a:t>.</a:t>
            </a:r>
            <a:endParaRPr dirty="0"/>
          </a:p>
        </p:txBody>
      </p:sp>
      <p:sp>
        <p:nvSpPr>
          <p:cNvPr id="629" name="Google Shape;629;p42"/>
          <p:cNvSpPr txBox="1">
            <a:spLocks noGrp="1"/>
          </p:cNvSpPr>
          <p:nvPr>
            <p:ph type="subTitle" idx="13"/>
          </p:nvPr>
        </p:nvSpPr>
        <p:spPr>
          <a:xfrm>
            <a:off x="1899744" y="2031575"/>
            <a:ext cx="2564955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endParaRPr lang="hu-HU" dirty="0"/>
          </a:p>
          <a:p>
            <a:r>
              <a:rPr lang="hu-HU" dirty="0"/>
              <a:t>Nukleáris építmény</a:t>
            </a:r>
          </a:p>
          <a:p>
            <a:r>
              <a:rPr lang="hu-HU" dirty="0"/>
              <a:t>szakmérnök</a:t>
            </a:r>
          </a:p>
        </p:txBody>
      </p:sp>
      <p:sp>
        <p:nvSpPr>
          <p:cNvPr id="631" name="Google Shape;631;p42"/>
          <p:cNvSpPr txBox="1">
            <a:spLocks noGrp="1"/>
          </p:cNvSpPr>
          <p:nvPr>
            <p:ph type="subTitle" idx="16"/>
          </p:nvPr>
        </p:nvSpPr>
        <p:spPr>
          <a:xfrm>
            <a:off x="4679300" y="2031575"/>
            <a:ext cx="2424900" cy="35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Hídépítő</a:t>
            </a:r>
            <a:r>
              <a:rPr lang="en-GB" dirty="0"/>
              <a:t> </a:t>
            </a:r>
            <a:r>
              <a:rPr lang="en-GB" dirty="0" err="1"/>
              <a:t>szakmérnök</a:t>
            </a:r>
            <a:endParaRPr lang="en-GB" dirty="0"/>
          </a:p>
        </p:txBody>
      </p:sp>
      <p:sp>
        <p:nvSpPr>
          <p:cNvPr id="632" name="Google Shape;632;p42"/>
          <p:cNvSpPr txBox="1">
            <a:spLocks noGrp="1"/>
          </p:cNvSpPr>
          <p:nvPr>
            <p:ph type="subTitle" idx="17"/>
          </p:nvPr>
        </p:nvSpPr>
        <p:spPr>
          <a:xfrm>
            <a:off x="4679300" y="2312075"/>
            <a:ext cx="2424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Hidak</a:t>
            </a:r>
            <a:r>
              <a:rPr lang="en" dirty="0"/>
              <a:t> </a:t>
            </a:r>
            <a:r>
              <a:rPr lang="en" dirty="0" err="1"/>
              <a:t>struktúrális</a:t>
            </a:r>
            <a:r>
              <a:rPr lang="en" dirty="0"/>
              <a:t> </a:t>
            </a:r>
            <a:r>
              <a:rPr lang="en" dirty="0" err="1"/>
              <a:t>integritásáért</a:t>
            </a:r>
            <a:r>
              <a:rPr lang="en" dirty="0"/>
              <a:t> </a:t>
            </a:r>
            <a:r>
              <a:rPr lang="en" dirty="0" err="1"/>
              <a:t>felel</a:t>
            </a:r>
            <a:r>
              <a:rPr lang="en" dirty="0"/>
              <a:t>.</a:t>
            </a:r>
            <a:endParaRPr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7CD693B-0D51-FD89-9156-E4D9F3714CEA}"/>
              </a:ext>
            </a:extLst>
          </p:cNvPr>
          <p:cNvSpPr/>
          <p:nvPr/>
        </p:nvSpPr>
        <p:spPr>
          <a:xfrm>
            <a:off x="7291552" y="4754993"/>
            <a:ext cx="1860331" cy="388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Források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715" name="Google Shape;715;p47"/>
          <p:cNvSpPr txBox="1"/>
          <p:nvPr/>
        </p:nvSpPr>
        <p:spPr>
          <a:xfrm>
            <a:off x="720000" y="1342175"/>
            <a:ext cx="3718800" cy="30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u="sng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https://</a:t>
            </a:r>
            <a:r>
              <a:rPr lang="en-GB" u="sng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www.bme.hu</a:t>
            </a:r>
            <a:r>
              <a:rPr lang="en-GB" u="sng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</a:t>
            </a:r>
            <a:r>
              <a:rPr lang="en-GB" u="sng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milyen_mernok_legyek</a:t>
            </a:r>
            <a:r>
              <a:rPr lang="en-GB" u="sng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u="sng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https://www.arcanum.com/hu/online-kiadvanyok/Lexikonok-a-magyar-nyelv-ertelmezo-szotara-1BE8B/m-3C77D/mernok-3F617/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u="sng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https://en.wikipedia.org/wiki/Engineer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u="sng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https://www.mmk.hu/mernokkereso?elethelyzet_id=24&amp;q=&amp;szures_tipus=&amp;Keres=Keres</a:t>
            </a:r>
          </a:p>
        </p:txBody>
      </p:sp>
      <p:sp>
        <p:nvSpPr>
          <p:cNvPr id="716" name="Google Shape;716;p47"/>
          <p:cNvSpPr txBox="1"/>
          <p:nvPr/>
        </p:nvSpPr>
        <p:spPr>
          <a:xfrm>
            <a:off x="4712106" y="1342175"/>
            <a:ext cx="3718800" cy="30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17500"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u="sng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https://www.fizetesek.hu/fizetesek/elektrotechnika-es-energetika/villamosmernok</a:t>
            </a:r>
            <a:endParaRPr lang="en-GB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  <a:hlinkClick r:id="rId4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https://www.fizetesek.hu/fizetesek/vegyipar/vegyeszmernok</a:t>
            </a:r>
            <a:endParaRPr lang="en-GB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https://www.fizetesek.hu/fizetesek/mezogazdasag-es-elelmiszeripar/elelmiszeripari-mernok?search=1</a:t>
            </a:r>
            <a:endParaRPr lang="en-GB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felvi.hu</a:t>
            </a:r>
            <a:endParaRPr lang="en-GB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-GB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profession.hu</a:t>
            </a:r>
            <a:endParaRPr lang="en-GB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1680A8-6A09-2561-A59A-D259CEBD4188}"/>
              </a:ext>
            </a:extLst>
          </p:cNvPr>
          <p:cNvSpPr/>
          <p:nvPr/>
        </p:nvSpPr>
        <p:spPr>
          <a:xfrm>
            <a:off x="-8389" y="4698474"/>
            <a:ext cx="1652631" cy="3330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5" name="Google Shape;147;p26">
            <a:extLst>
              <a:ext uri="{FF2B5EF4-FFF2-40B4-BE49-F238E27FC236}">
                <a16:creationId xmlns:a16="http://schemas.microsoft.com/office/drawing/2014/main" id="{EC580EAF-B332-79FA-9D87-C17959331B9D}"/>
              </a:ext>
            </a:extLst>
          </p:cNvPr>
          <p:cNvSpPr txBox="1">
            <a:spLocks/>
          </p:cNvSpPr>
          <p:nvPr/>
        </p:nvSpPr>
        <p:spPr>
          <a:xfrm>
            <a:off x="5073788" y="696969"/>
            <a:ext cx="3366990" cy="269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HU" dirty="0"/>
              <a:t>Letöltés dátuma: 2024. Május 22.</a:t>
            </a:r>
          </a:p>
        </p:txBody>
      </p:sp>
    </p:spTree>
    <p:extLst>
      <p:ext uri="{BB962C8B-B14F-4D97-AF65-F5344CB8AC3E}">
        <p14:creationId xmlns:p14="http://schemas.microsoft.com/office/powerpoint/2010/main" val="187073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62;p28">
            <a:extLst>
              <a:ext uri="{FF2B5EF4-FFF2-40B4-BE49-F238E27FC236}">
                <a16:creationId xmlns:a16="http://schemas.microsoft.com/office/drawing/2014/main" id="{D6ECBB39-FBCA-8DB3-8DD3-A85BA58312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99090" y="2372050"/>
            <a:ext cx="6263310" cy="12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 mérnöki tudomány a technológia alkalmazása az emberi problémák megoldására. A mérnöki tudományok művelői a mérnökök.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hu-HU" dirty="0"/>
          </a:p>
        </p:txBody>
      </p:sp>
      <p:sp>
        <p:nvSpPr>
          <p:cNvPr id="9" name="Google Shape;163;p28">
            <a:extLst>
              <a:ext uri="{FF2B5EF4-FFF2-40B4-BE49-F238E27FC236}">
                <a16:creationId xmlns:a16="http://schemas.microsoft.com/office/drawing/2014/main" id="{53134DAC-09F9-5256-00E3-E5B8E0C67A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9090" y="1352525"/>
            <a:ext cx="6433910" cy="56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U" sz="4500" dirty="0"/>
              <a:t>Mérnöki tudomány \ műszaki tudomány</a:t>
            </a:r>
            <a:endParaRPr sz="4500" dirty="0"/>
          </a:p>
        </p:txBody>
      </p:sp>
    </p:spTree>
    <p:extLst>
      <p:ext uri="{BB962C8B-B14F-4D97-AF65-F5344CB8AC3E}">
        <p14:creationId xmlns:p14="http://schemas.microsoft.com/office/powerpoint/2010/main" val="3482432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subTitle" idx="1"/>
          </p:nvPr>
        </p:nvSpPr>
        <p:spPr>
          <a:xfrm>
            <a:off x="599090" y="2372050"/>
            <a:ext cx="6263310" cy="12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hu-HU" dirty="0"/>
              <a:t>Megfelelő szakirányú elismert egyetemen diplomával rendelkező a diplomamunkát sikeresen megvédő egyén.</a:t>
            </a:r>
            <a:endParaRPr lang="en-H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hu-HU" dirty="0"/>
          </a:p>
        </p:txBody>
      </p:sp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599090" y="1703773"/>
            <a:ext cx="6433910" cy="56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U" dirty="0"/>
              <a:t>Mérnök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subTitle" idx="7"/>
          </p:nvPr>
        </p:nvSpPr>
        <p:spPr>
          <a:xfrm>
            <a:off x="716330" y="1367130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E</a:t>
            </a:r>
            <a:r>
              <a:rPr lang="en-HU" dirty="0"/>
              <a:t>rdőmérnök</a:t>
            </a:r>
          </a:p>
        </p:txBody>
      </p:sp>
      <p:sp>
        <p:nvSpPr>
          <p:cNvPr id="349" name="Google Shape;349;p37"/>
          <p:cNvSpPr txBox="1">
            <a:spLocks noGrp="1"/>
          </p:cNvSpPr>
          <p:nvPr>
            <p:ph type="subTitle" idx="4"/>
          </p:nvPr>
        </p:nvSpPr>
        <p:spPr>
          <a:xfrm>
            <a:off x="618857" y="2924148"/>
            <a:ext cx="2586546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Épületek</a:t>
            </a:r>
            <a:r>
              <a:rPr lang="en" sz="1200" dirty="0"/>
              <a:t> </a:t>
            </a:r>
            <a:r>
              <a:rPr lang="en" sz="1200" dirty="0" err="1"/>
              <a:t>helyes</a:t>
            </a:r>
            <a:r>
              <a:rPr lang="en" sz="1200" dirty="0"/>
              <a:t> </a:t>
            </a:r>
            <a:r>
              <a:rPr lang="en" sz="1200" dirty="0" err="1"/>
              <a:t>kivitelezéséért</a:t>
            </a:r>
            <a:r>
              <a:rPr lang="en" sz="1200" dirty="0"/>
              <a:t>, </a:t>
            </a:r>
            <a:r>
              <a:rPr lang="en" sz="1200" dirty="0" err="1"/>
              <a:t>és</a:t>
            </a:r>
            <a:r>
              <a:rPr lang="en" sz="1200" dirty="0"/>
              <a:t> </a:t>
            </a:r>
            <a:r>
              <a:rPr lang="en" sz="1200" dirty="0" err="1"/>
              <a:t>tervezéséért</a:t>
            </a:r>
            <a:r>
              <a:rPr lang="en" sz="1200" dirty="0"/>
              <a:t> </a:t>
            </a:r>
            <a:r>
              <a:rPr lang="en" sz="1200" dirty="0" err="1"/>
              <a:t>felel</a:t>
            </a:r>
            <a:endParaRPr sz="1200" dirty="0"/>
          </a:p>
        </p:txBody>
      </p:sp>
      <p:sp>
        <p:nvSpPr>
          <p:cNvPr id="350" name="Google Shape;350;p37"/>
          <p:cNvSpPr txBox="1">
            <a:spLocks noGrp="1"/>
          </p:cNvSpPr>
          <p:nvPr>
            <p:ph type="subTitle" idx="5"/>
          </p:nvPr>
        </p:nvSpPr>
        <p:spPr>
          <a:xfrm>
            <a:off x="3374365" y="2918744"/>
            <a:ext cx="239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Épületek</a:t>
            </a:r>
            <a:r>
              <a:rPr lang="en" sz="1200" dirty="0"/>
              <a:t>, </a:t>
            </a:r>
            <a:r>
              <a:rPr lang="en" sz="1200" dirty="0" err="1"/>
              <a:t>utak</a:t>
            </a:r>
            <a:r>
              <a:rPr lang="en" sz="1200" dirty="0"/>
              <a:t>, </a:t>
            </a:r>
            <a:r>
              <a:rPr lang="en" sz="1200" dirty="0" err="1"/>
              <a:t>hidak</a:t>
            </a:r>
            <a:r>
              <a:rPr lang="en" sz="1200" dirty="0"/>
              <a:t> </a:t>
            </a:r>
            <a:r>
              <a:rPr lang="en" sz="1200" dirty="0" err="1"/>
              <a:t>biztonságáért</a:t>
            </a:r>
            <a:r>
              <a:rPr lang="en" sz="1200" dirty="0"/>
              <a:t> </a:t>
            </a:r>
            <a:r>
              <a:rPr lang="en" sz="1200" dirty="0" err="1"/>
              <a:t>felel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51" name="Google Shape;351;p37"/>
          <p:cNvSpPr txBox="1">
            <a:spLocks noGrp="1"/>
          </p:cNvSpPr>
          <p:nvPr>
            <p:ph type="subTitle" idx="1"/>
          </p:nvPr>
        </p:nvSpPr>
        <p:spPr>
          <a:xfrm>
            <a:off x="716330" y="1723535"/>
            <a:ext cx="2391600" cy="735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 err="1"/>
              <a:t>Erdőket</a:t>
            </a:r>
            <a:r>
              <a:rPr lang="en-GB" sz="1200" dirty="0"/>
              <a:t> </a:t>
            </a:r>
            <a:r>
              <a:rPr lang="en-GB" sz="1200" dirty="0" err="1"/>
              <a:t>gondoz</a:t>
            </a:r>
            <a:r>
              <a:rPr lang="en-GB" sz="1200" dirty="0"/>
              <a:t>, </a:t>
            </a:r>
            <a:r>
              <a:rPr lang="en-GB" sz="1200" dirty="0" err="1"/>
              <a:t>hogy</a:t>
            </a:r>
            <a:r>
              <a:rPr lang="en-GB" sz="1200" dirty="0"/>
              <a:t> </a:t>
            </a:r>
            <a:r>
              <a:rPr lang="en-GB" sz="1200" dirty="0" err="1"/>
              <a:t>azok</a:t>
            </a:r>
            <a:r>
              <a:rPr lang="en-GB" sz="1200" dirty="0"/>
              <a:t> </a:t>
            </a:r>
            <a:r>
              <a:rPr lang="en-GB" sz="1200" dirty="0" err="1"/>
              <a:t>fenntartható</a:t>
            </a:r>
            <a:r>
              <a:rPr lang="en-GB" sz="1200" dirty="0"/>
              <a:t> </a:t>
            </a:r>
            <a:r>
              <a:rPr lang="en-GB" sz="1200" dirty="0" err="1"/>
              <a:t>módon</a:t>
            </a:r>
            <a:r>
              <a:rPr lang="en-GB" sz="1200" dirty="0"/>
              <a:t> </a:t>
            </a:r>
            <a:r>
              <a:rPr lang="en-GB" sz="1200" dirty="0" err="1"/>
              <a:t>legyenek</a:t>
            </a:r>
            <a:r>
              <a:rPr lang="en-GB" sz="1200" dirty="0"/>
              <a:t> </a:t>
            </a:r>
            <a:r>
              <a:rPr lang="en-GB" sz="1200" dirty="0" err="1"/>
              <a:t>kivágva</a:t>
            </a:r>
            <a:r>
              <a:rPr lang="en-GB" sz="1200" dirty="0"/>
              <a:t>.</a:t>
            </a:r>
          </a:p>
        </p:txBody>
      </p:sp>
      <p:sp>
        <p:nvSpPr>
          <p:cNvPr id="352" name="Google Shape;352;p37"/>
          <p:cNvSpPr txBox="1">
            <a:spLocks noGrp="1"/>
          </p:cNvSpPr>
          <p:nvPr>
            <p:ph type="subTitle" idx="13"/>
          </p:nvPr>
        </p:nvSpPr>
        <p:spPr>
          <a:xfrm>
            <a:off x="716330" y="2557742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 err="1"/>
              <a:t>É</a:t>
            </a:r>
            <a:r>
              <a:rPr lang="en-HU" dirty="0"/>
              <a:t>pítészmérnök</a:t>
            </a:r>
          </a:p>
        </p:txBody>
      </p:sp>
      <p:sp>
        <p:nvSpPr>
          <p:cNvPr id="353" name="Google Shape;353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U" dirty="0"/>
              <a:t>Mérnök. De milyen mérnök?</a:t>
            </a:r>
            <a:endParaRPr dirty="0"/>
          </a:p>
        </p:txBody>
      </p:sp>
      <p:sp>
        <p:nvSpPr>
          <p:cNvPr id="354" name="Google Shape;354;p37"/>
          <p:cNvSpPr txBox="1">
            <a:spLocks noGrp="1"/>
          </p:cNvSpPr>
          <p:nvPr>
            <p:ph type="subTitle" idx="8"/>
          </p:nvPr>
        </p:nvSpPr>
        <p:spPr>
          <a:xfrm>
            <a:off x="3374348" y="1367130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B</a:t>
            </a:r>
            <a:r>
              <a:rPr lang="en-HU" dirty="0"/>
              <a:t>iomérnök</a:t>
            </a:r>
          </a:p>
        </p:txBody>
      </p:sp>
      <p:sp>
        <p:nvSpPr>
          <p:cNvPr id="355" name="Google Shape;355;p37"/>
          <p:cNvSpPr txBox="1">
            <a:spLocks noGrp="1"/>
          </p:cNvSpPr>
          <p:nvPr>
            <p:ph type="subTitle" idx="9"/>
          </p:nvPr>
        </p:nvSpPr>
        <p:spPr>
          <a:xfrm>
            <a:off x="5864772" y="1367130"/>
            <a:ext cx="2559193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E</a:t>
            </a:r>
            <a:r>
              <a:rPr lang="en-HU" dirty="0"/>
              <a:t>nergetikai mérnök</a:t>
            </a:r>
          </a:p>
        </p:txBody>
      </p:sp>
      <p:sp>
        <p:nvSpPr>
          <p:cNvPr id="356" name="Google Shape;356;p37"/>
          <p:cNvSpPr txBox="1">
            <a:spLocks noGrp="1"/>
          </p:cNvSpPr>
          <p:nvPr>
            <p:ph type="subTitle" idx="2"/>
          </p:nvPr>
        </p:nvSpPr>
        <p:spPr>
          <a:xfrm>
            <a:off x="3374348" y="1723536"/>
            <a:ext cx="239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Biológiai</a:t>
            </a:r>
            <a:r>
              <a:rPr lang="en" sz="1200" dirty="0"/>
              <a:t> </a:t>
            </a:r>
            <a:r>
              <a:rPr lang="en" sz="1200" dirty="0" err="1"/>
              <a:t>rendszereket</a:t>
            </a:r>
            <a:r>
              <a:rPr lang="en" sz="1200" dirty="0"/>
              <a:t> </a:t>
            </a:r>
            <a:r>
              <a:rPr lang="en" sz="1200" dirty="0" err="1"/>
              <a:t>tervez</a:t>
            </a:r>
            <a:r>
              <a:rPr lang="en" sz="1200" dirty="0"/>
              <a:t> </a:t>
            </a:r>
            <a:r>
              <a:rPr lang="en" sz="1200" dirty="0" err="1"/>
              <a:t>számos</a:t>
            </a:r>
            <a:r>
              <a:rPr lang="en" sz="1200" dirty="0"/>
              <a:t> </a:t>
            </a:r>
            <a:r>
              <a:rPr lang="en" sz="1200" dirty="0" err="1"/>
              <a:t>iparágban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57" name="Google Shape;357;p37"/>
          <p:cNvSpPr txBox="1">
            <a:spLocks noGrp="1"/>
          </p:cNvSpPr>
          <p:nvPr>
            <p:ph type="subTitle" idx="3"/>
          </p:nvPr>
        </p:nvSpPr>
        <p:spPr>
          <a:xfrm>
            <a:off x="5948604" y="1739956"/>
            <a:ext cx="2559192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Energiatermelési</a:t>
            </a:r>
            <a:r>
              <a:rPr lang="en" sz="1200" dirty="0"/>
              <a:t> </a:t>
            </a:r>
            <a:r>
              <a:rPr lang="en" sz="1200" dirty="0" err="1"/>
              <a:t>rendszereket</a:t>
            </a:r>
            <a:r>
              <a:rPr lang="en" sz="1200" dirty="0"/>
              <a:t> </a:t>
            </a:r>
            <a:r>
              <a:rPr lang="en" sz="1200" dirty="0" err="1"/>
              <a:t>tervez</a:t>
            </a:r>
            <a:r>
              <a:rPr lang="en" sz="1200" dirty="0"/>
              <a:t> </a:t>
            </a:r>
            <a:r>
              <a:rPr lang="en" sz="1200" dirty="0" err="1"/>
              <a:t>és</a:t>
            </a:r>
            <a:r>
              <a:rPr lang="en" sz="1200" dirty="0"/>
              <a:t> </a:t>
            </a:r>
            <a:r>
              <a:rPr lang="en" sz="1200" dirty="0" err="1"/>
              <a:t>felügyel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58" name="Google Shape;358;p37"/>
          <p:cNvSpPr txBox="1">
            <a:spLocks noGrp="1"/>
          </p:cNvSpPr>
          <p:nvPr>
            <p:ph type="subTitle" idx="6"/>
          </p:nvPr>
        </p:nvSpPr>
        <p:spPr>
          <a:xfrm>
            <a:off x="5899182" y="2924148"/>
            <a:ext cx="2658035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Motorokat</a:t>
            </a:r>
            <a:r>
              <a:rPr lang="en" sz="1200" dirty="0"/>
              <a:t>, </a:t>
            </a:r>
            <a:r>
              <a:rPr lang="en" sz="1200" dirty="0" err="1"/>
              <a:t>gépeket</a:t>
            </a:r>
            <a:r>
              <a:rPr lang="en" sz="1200" dirty="0"/>
              <a:t> </a:t>
            </a:r>
            <a:r>
              <a:rPr lang="en" sz="1200" dirty="0" err="1"/>
              <a:t>tervez</a:t>
            </a:r>
            <a:r>
              <a:rPr lang="en" sz="1200" dirty="0"/>
              <a:t>, </a:t>
            </a:r>
            <a:r>
              <a:rPr lang="en" sz="1200" dirty="0" err="1"/>
              <a:t>szabályozó</a:t>
            </a:r>
            <a:r>
              <a:rPr lang="en" sz="1200" dirty="0"/>
              <a:t> </a:t>
            </a:r>
            <a:r>
              <a:rPr lang="en" sz="1200" dirty="0" err="1"/>
              <a:t>rendszereket</a:t>
            </a:r>
            <a:r>
              <a:rPr lang="en" sz="1200" dirty="0"/>
              <a:t> </a:t>
            </a:r>
            <a:r>
              <a:rPr lang="en" sz="1200" dirty="0" err="1"/>
              <a:t>készít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59" name="Google Shape;359;p37"/>
          <p:cNvSpPr txBox="1">
            <a:spLocks noGrp="1"/>
          </p:cNvSpPr>
          <p:nvPr>
            <p:ph type="subTitle" idx="14"/>
          </p:nvPr>
        </p:nvSpPr>
        <p:spPr>
          <a:xfrm>
            <a:off x="3374365" y="2557742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GB" dirty="0" err="1"/>
              <a:t>É</a:t>
            </a:r>
            <a:r>
              <a:rPr lang="en-HU" dirty="0"/>
              <a:t>pítőmérnök</a:t>
            </a:r>
          </a:p>
        </p:txBody>
      </p:sp>
      <p:sp>
        <p:nvSpPr>
          <p:cNvPr id="360" name="Google Shape;360;p37"/>
          <p:cNvSpPr txBox="1">
            <a:spLocks noGrp="1"/>
          </p:cNvSpPr>
          <p:nvPr>
            <p:ph type="subTitle" idx="15"/>
          </p:nvPr>
        </p:nvSpPr>
        <p:spPr>
          <a:xfrm>
            <a:off x="6032400" y="2557742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G</a:t>
            </a:r>
            <a:r>
              <a:rPr lang="en-HU" dirty="0"/>
              <a:t>épészmérnök</a:t>
            </a:r>
          </a:p>
        </p:txBody>
      </p:sp>
      <p:sp>
        <p:nvSpPr>
          <p:cNvPr id="2" name="Google Shape;349;p37">
            <a:extLst>
              <a:ext uri="{FF2B5EF4-FFF2-40B4-BE49-F238E27FC236}">
                <a16:creationId xmlns:a16="http://schemas.microsoft.com/office/drawing/2014/main" id="{1E5BB0E0-72AA-A1E3-BFC7-8C71ADEF5CB7}"/>
              </a:ext>
            </a:extLst>
          </p:cNvPr>
          <p:cNvSpPr txBox="1">
            <a:spLocks/>
          </p:cNvSpPr>
          <p:nvPr/>
        </p:nvSpPr>
        <p:spPr>
          <a:xfrm>
            <a:off x="716330" y="4095680"/>
            <a:ext cx="2391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GB" sz="1200" dirty="0" err="1"/>
              <a:t>Gépjűrműveket</a:t>
            </a:r>
            <a:r>
              <a:rPr lang="en-GB" sz="1200" dirty="0"/>
              <a:t>, </a:t>
            </a:r>
            <a:r>
              <a:rPr lang="en-GB" sz="1200" dirty="0" err="1"/>
              <a:t>repülőket</a:t>
            </a:r>
            <a:r>
              <a:rPr lang="en-GB" sz="1200" dirty="0"/>
              <a:t> </a:t>
            </a:r>
            <a:r>
              <a:rPr lang="en-GB" sz="1200" dirty="0" err="1"/>
              <a:t>és</a:t>
            </a:r>
            <a:r>
              <a:rPr lang="en-GB" sz="1200" dirty="0"/>
              <a:t> </a:t>
            </a:r>
            <a:r>
              <a:rPr lang="en-GB" sz="1200" dirty="0" err="1"/>
              <a:t>egyéb</a:t>
            </a:r>
            <a:r>
              <a:rPr lang="en-GB" sz="1200" dirty="0"/>
              <a:t> </a:t>
            </a:r>
            <a:r>
              <a:rPr lang="en-GB" sz="1200" dirty="0" err="1"/>
              <a:t>járműket</a:t>
            </a:r>
            <a:r>
              <a:rPr lang="en-GB" sz="1200" dirty="0"/>
              <a:t> </a:t>
            </a:r>
            <a:r>
              <a:rPr lang="en-GB" sz="1200" dirty="0" err="1"/>
              <a:t>tervez</a:t>
            </a:r>
            <a:r>
              <a:rPr lang="en-GB" sz="1200" dirty="0"/>
              <a:t>.</a:t>
            </a:r>
          </a:p>
        </p:txBody>
      </p:sp>
      <p:sp>
        <p:nvSpPr>
          <p:cNvPr id="3" name="Google Shape;350;p37">
            <a:extLst>
              <a:ext uri="{FF2B5EF4-FFF2-40B4-BE49-F238E27FC236}">
                <a16:creationId xmlns:a16="http://schemas.microsoft.com/office/drawing/2014/main" id="{FD3255DA-2D3B-D44B-E232-53658F5C4AD5}"/>
              </a:ext>
            </a:extLst>
          </p:cNvPr>
          <p:cNvSpPr txBox="1">
            <a:spLocks/>
          </p:cNvSpPr>
          <p:nvPr/>
        </p:nvSpPr>
        <p:spPr>
          <a:xfrm>
            <a:off x="3173082" y="4091038"/>
            <a:ext cx="2794165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GB" sz="1200" dirty="0" err="1"/>
              <a:t>Környezeti</a:t>
            </a:r>
            <a:r>
              <a:rPr lang="en-GB" sz="1200" dirty="0"/>
              <a:t> </a:t>
            </a:r>
            <a:r>
              <a:rPr lang="en-GB" sz="1200" dirty="0" err="1"/>
              <a:t>problémákat</a:t>
            </a:r>
            <a:r>
              <a:rPr lang="en-GB" sz="1200" dirty="0"/>
              <a:t> </a:t>
            </a:r>
            <a:r>
              <a:rPr lang="en-GB" sz="1200" dirty="0" err="1"/>
              <a:t>modellez</a:t>
            </a:r>
            <a:r>
              <a:rPr lang="en-GB" sz="1200" dirty="0"/>
              <a:t> </a:t>
            </a:r>
            <a:r>
              <a:rPr lang="en-GB" sz="1200" dirty="0" err="1"/>
              <a:t>és</a:t>
            </a:r>
            <a:r>
              <a:rPr lang="en-GB" sz="1200" dirty="0"/>
              <a:t> </a:t>
            </a:r>
            <a:r>
              <a:rPr lang="en-GB" sz="1200" dirty="0" err="1"/>
              <a:t>keres</a:t>
            </a:r>
            <a:r>
              <a:rPr lang="en-GB" sz="1200" dirty="0"/>
              <a:t> </a:t>
            </a:r>
            <a:r>
              <a:rPr lang="en-GB" sz="1200" dirty="0" err="1"/>
              <a:t>rájuk</a:t>
            </a:r>
            <a:r>
              <a:rPr lang="en-GB" sz="1200" dirty="0"/>
              <a:t> </a:t>
            </a:r>
            <a:r>
              <a:rPr lang="en-GB" sz="1200" dirty="0" err="1"/>
              <a:t>megoldást</a:t>
            </a:r>
            <a:r>
              <a:rPr lang="en-GB" sz="1200" dirty="0"/>
              <a:t>.</a:t>
            </a:r>
          </a:p>
        </p:txBody>
      </p:sp>
      <p:sp>
        <p:nvSpPr>
          <p:cNvPr id="4" name="Google Shape;352;p37">
            <a:extLst>
              <a:ext uri="{FF2B5EF4-FFF2-40B4-BE49-F238E27FC236}">
                <a16:creationId xmlns:a16="http://schemas.microsoft.com/office/drawing/2014/main" id="{A62B902C-3C24-D197-F989-78CFD46CD0B7}"/>
              </a:ext>
            </a:extLst>
          </p:cNvPr>
          <p:cNvSpPr txBox="1">
            <a:spLocks/>
          </p:cNvSpPr>
          <p:nvPr/>
        </p:nvSpPr>
        <p:spPr>
          <a:xfrm>
            <a:off x="716330" y="3734678"/>
            <a:ext cx="23916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GB" dirty="0"/>
              <a:t>J</a:t>
            </a:r>
            <a:r>
              <a:rPr lang="en-HU" dirty="0"/>
              <a:t>árműmérnök</a:t>
            </a:r>
          </a:p>
        </p:txBody>
      </p:sp>
      <p:sp>
        <p:nvSpPr>
          <p:cNvPr id="5" name="Google Shape;358;p37">
            <a:extLst>
              <a:ext uri="{FF2B5EF4-FFF2-40B4-BE49-F238E27FC236}">
                <a16:creationId xmlns:a16="http://schemas.microsoft.com/office/drawing/2014/main" id="{8FD00A63-274F-88AC-C872-96EC7447B520}"/>
              </a:ext>
            </a:extLst>
          </p:cNvPr>
          <p:cNvSpPr txBox="1">
            <a:spLocks/>
          </p:cNvSpPr>
          <p:nvPr/>
        </p:nvSpPr>
        <p:spPr>
          <a:xfrm>
            <a:off x="6032400" y="4095680"/>
            <a:ext cx="2391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GB" sz="1200" dirty="0"/>
              <a:t>A </a:t>
            </a:r>
            <a:r>
              <a:rPr lang="en-GB" sz="1200" dirty="0" err="1"/>
              <a:t>közlekedési</a:t>
            </a:r>
            <a:r>
              <a:rPr lang="en-GB" sz="1200" dirty="0"/>
              <a:t> </a:t>
            </a:r>
            <a:r>
              <a:rPr lang="en-GB" sz="1200" dirty="0" err="1"/>
              <a:t>infrastruktúra</a:t>
            </a:r>
            <a:r>
              <a:rPr lang="en-GB" sz="1200" dirty="0"/>
              <a:t> </a:t>
            </a:r>
            <a:r>
              <a:rPr lang="en-GB" sz="1200" dirty="0" err="1"/>
              <a:t>megtervezésért</a:t>
            </a:r>
            <a:r>
              <a:rPr lang="en-GB" sz="1200" dirty="0"/>
              <a:t> </a:t>
            </a:r>
            <a:r>
              <a:rPr lang="en-GB" sz="1200" dirty="0" err="1"/>
              <a:t>felel</a:t>
            </a:r>
            <a:r>
              <a:rPr lang="en-GB" sz="1200" dirty="0"/>
              <a:t>.</a:t>
            </a:r>
          </a:p>
        </p:txBody>
      </p:sp>
      <p:sp>
        <p:nvSpPr>
          <p:cNvPr id="6" name="Google Shape;359;p37">
            <a:extLst>
              <a:ext uri="{FF2B5EF4-FFF2-40B4-BE49-F238E27FC236}">
                <a16:creationId xmlns:a16="http://schemas.microsoft.com/office/drawing/2014/main" id="{35DF52E0-940F-5CA5-6297-2AA0C52E7DD5}"/>
              </a:ext>
            </a:extLst>
          </p:cNvPr>
          <p:cNvSpPr txBox="1">
            <a:spLocks/>
          </p:cNvSpPr>
          <p:nvPr/>
        </p:nvSpPr>
        <p:spPr>
          <a:xfrm>
            <a:off x="3374365" y="3734678"/>
            <a:ext cx="23916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dirty="0"/>
              <a:t>K</a:t>
            </a:r>
            <a:r>
              <a:rPr lang="en-HU" dirty="0"/>
              <a:t>örnyezetmérnök</a:t>
            </a:r>
          </a:p>
        </p:txBody>
      </p:sp>
      <p:sp>
        <p:nvSpPr>
          <p:cNvPr id="7" name="Google Shape;360;p37">
            <a:extLst>
              <a:ext uri="{FF2B5EF4-FFF2-40B4-BE49-F238E27FC236}">
                <a16:creationId xmlns:a16="http://schemas.microsoft.com/office/drawing/2014/main" id="{0C0B07CB-DE16-BCC4-5191-F9990260B596}"/>
              </a:ext>
            </a:extLst>
          </p:cNvPr>
          <p:cNvSpPr txBox="1">
            <a:spLocks/>
          </p:cNvSpPr>
          <p:nvPr/>
        </p:nvSpPr>
        <p:spPr>
          <a:xfrm>
            <a:off x="6032400" y="3734678"/>
            <a:ext cx="23916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HU" dirty="0"/>
              <a:t>Közlekedésmérnök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3625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subTitle" idx="7"/>
          </p:nvPr>
        </p:nvSpPr>
        <p:spPr>
          <a:xfrm>
            <a:off x="716330" y="1367130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HU" dirty="0"/>
              <a:t>Logisztikai mérnök</a:t>
            </a:r>
          </a:p>
        </p:txBody>
      </p:sp>
      <p:sp>
        <p:nvSpPr>
          <p:cNvPr id="349" name="Google Shape;349;p37"/>
          <p:cNvSpPr txBox="1">
            <a:spLocks noGrp="1"/>
          </p:cNvSpPr>
          <p:nvPr>
            <p:ph type="subTitle" idx="4"/>
          </p:nvPr>
        </p:nvSpPr>
        <p:spPr>
          <a:xfrm>
            <a:off x="716330" y="2918744"/>
            <a:ext cx="239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Elektronikai</a:t>
            </a:r>
            <a:r>
              <a:rPr lang="en" sz="1200" dirty="0"/>
              <a:t> </a:t>
            </a:r>
            <a:r>
              <a:rPr lang="en" sz="1200" dirty="0" err="1"/>
              <a:t>és</a:t>
            </a:r>
            <a:r>
              <a:rPr lang="en" sz="1200" dirty="0"/>
              <a:t> digit</a:t>
            </a:r>
            <a:r>
              <a:rPr lang="en-GB" sz="1200" dirty="0"/>
              <a:t>a</a:t>
            </a:r>
            <a:r>
              <a:rPr lang="en" sz="1200" dirty="0" err="1"/>
              <a:t>lis</a:t>
            </a:r>
            <a:r>
              <a:rPr lang="en" sz="1200" dirty="0"/>
              <a:t> </a:t>
            </a:r>
            <a:r>
              <a:rPr lang="en" sz="1200" dirty="0" err="1"/>
              <a:t>rendszereket</a:t>
            </a:r>
            <a:r>
              <a:rPr lang="en" sz="1200" dirty="0"/>
              <a:t> </a:t>
            </a:r>
            <a:r>
              <a:rPr lang="en" sz="1200" dirty="0" err="1"/>
              <a:t>tervez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50" name="Google Shape;350;p37"/>
          <p:cNvSpPr txBox="1">
            <a:spLocks noGrp="1"/>
          </p:cNvSpPr>
          <p:nvPr>
            <p:ph type="subTitle" idx="5"/>
          </p:nvPr>
        </p:nvSpPr>
        <p:spPr>
          <a:xfrm>
            <a:off x="3374365" y="2918744"/>
            <a:ext cx="2391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A </a:t>
            </a:r>
            <a:r>
              <a:rPr lang="en" sz="1200" dirty="0" err="1"/>
              <a:t>bányában</a:t>
            </a:r>
            <a:r>
              <a:rPr lang="en" sz="1200" dirty="0"/>
              <a:t> </a:t>
            </a:r>
            <a:r>
              <a:rPr lang="en" sz="1200" dirty="0" err="1"/>
              <a:t>dolgozók</a:t>
            </a:r>
            <a:r>
              <a:rPr lang="en" sz="1200" dirty="0"/>
              <a:t> </a:t>
            </a:r>
            <a:r>
              <a:rPr lang="en" sz="1200" dirty="0" err="1"/>
              <a:t>és</a:t>
            </a:r>
            <a:r>
              <a:rPr lang="en" sz="1200" dirty="0"/>
              <a:t> a </a:t>
            </a:r>
            <a:r>
              <a:rPr lang="en" sz="1200" dirty="0" err="1"/>
              <a:t>bánya</a:t>
            </a:r>
            <a:r>
              <a:rPr lang="en" sz="1200" dirty="0"/>
              <a:t> </a:t>
            </a:r>
            <a:r>
              <a:rPr lang="en" sz="1200" dirty="0" err="1"/>
              <a:t>biztonságáért</a:t>
            </a:r>
            <a:r>
              <a:rPr lang="en" sz="1200" dirty="0"/>
              <a:t> </a:t>
            </a:r>
            <a:r>
              <a:rPr lang="en" sz="1200" dirty="0" err="1"/>
              <a:t>felel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51" name="Google Shape;351;p37"/>
          <p:cNvSpPr txBox="1">
            <a:spLocks noGrp="1"/>
          </p:cNvSpPr>
          <p:nvPr>
            <p:ph type="subTitle" idx="1"/>
          </p:nvPr>
        </p:nvSpPr>
        <p:spPr>
          <a:xfrm>
            <a:off x="424606" y="1737206"/>
            <a:ext cx="2887213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Logisztikai</a:t>
            </a:r>
            <a:r>
              <a:rPr lang="en" sz="1200" dirty="0"/>
              <a:t> </a:t>
            </a:r>
            <a:r>
              <a:rPr lang="en" sz="1200" dirty="0" err="1"/>
              <a:t>rendszereket</a:t>
            </a:r>
            <a:r>
              <a:rPr lang="en" sz="1200" dirty="0"/>
              <a:t>, </a:t>
            </a:r>
            <a:r>
              <a:rPr lang="en" sz="1200" dirty="0" err="1"/>
              <a:t>beszállítói</a:t>
            </a:r>
            <a:r>
              <a:rPr lang="en" sz="1200" dirty="0"/>
              <a:t> </a:t>
            </a:r>
            <a:r>
              <a:rPr lang="en" sz="1200" dirty="0" err="1"/>
              <a:t>láncokat</a:t>
            </a:r>
            <a:r>
              <a:rPr lang="en" sz="1200" dirty="0"/>
              <a:t> </a:t>
            </a:r>
            <a:r>
              <a:rPr lang="en" sz="1200" dirty="0" err="1"/>
              <a:t>elemez</a:t>
            </a:r>
            <a:r>
              <a:rPr lang="en" sz="1200" dirty="0"/>
              <a:t> </a:t>
            </a:r>
            <a:r>
              <a:rPr lang="en" sz="1200" dirty="0" err="1"/>
              <a:t>és</a:t>
            </a:r>
            <a:r>
              <a:rPr lang="en" sz="1200" dirty="0"/>
              <a:t> </a:t>
            </a:r>
            <a:r>
              <a:rPr lang="en" sz="1200" dirty="0" err="1"/>
              <a:t>tervez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52" name="Google Shape;352;p37"/>
          <p:cNvSpPr txBox="1">
            <a:spLocks noGrp="1"/>
          </p:cNvSpPr>
          <p:nvPr>
            <p:ph type="subTitle" idx="13"/>
          </p:nvPr>
        </p:nvSpPr>
        <p:spPr>
          <a:xfrm>
            <a:off x="307428" y="2557742"/>
            <a:ext cx="314522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M</a:t>
            </a:r>
            <a:r>
              <a:rPr lang="en-HU" dirty="0"/>
              <a:t>echatronikai mérnök</a:t>
            </a:r>
          </a:p>
        </p:txBody>
      </p:sp>
      <p:sp>
        <p:nvSpPr>
          <p:cNvPr id="353" name="Google Shape;353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U" dirty="0"/>
              <a:t>Mérnök. De milyen mérnök?</a:t>
            </a:r>
            <a:endParaRPr dirty="0"/>
          </a:p>
        </p:txBody>
      </p:sp>
      <p:sp>
        <p:nvSpPr>
          <p:cNvPr id="354" name="Google Shape;354;p37"/>
          <p:cNvSpPr txBox="1">
            <a:spLocks noGrp="1"/>
          </p:cNvSpPr>
          <p:nvPr>
            <p:ph type="subTitle" idx="8"/>
          </p:nvPr>
        </p:nvSpPr>
        <p:spPr>
          <a:xfrm>
            <a:off x="3034862" y="1367130"/>
            <a:ext cx="2997504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T</a:t>
            </a:r>
            <a:r>
              <a:rPr lang="en-HU" dirty="0"/>
              <a:t>erméktervező mérnök</a:t>
            </a:r>
          </a:p>
        </p:txBody>
      </p:sp>
      <p:sp>
        <p:nvSpPr>
          <p:cNvPr id="355" name="Google Shape;355;p37"/>
          <p:cNvSpPr txBox="1">
            <a:spLocks noGrp="1"/>
          </p:cNvSpPr>
          <p:nvPr>
            <p:ph type="subTitle" idx="9"/>
          </p:nvPr>
        </p:nvSpPr>
        <p:spPr>
          <a:xfrm>
            <a:off x="5864772" y="1367130"/>
            <a:ext cx="2559193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V</a:t>
            </a:r>
            <a:r>
              <a:rPr lang="en-HU" dirty="0"/>
              <a:t>egyészmérnök</a:t>
            </a:r>
          </a:p>
        </p:txBody>
      </p:sp>
      <p:sp>
        <p:nvSpPr>
          <p:cNvPr id="356" name="Google Shape;356;p37"/>
          <p:cNvSpPr txBox="1">
            <a:spLocks noGrp="1"/>
          </p:cNvSpPr>
          <p:nvPr>
            <p:ph type="subTitle" idx="2"/>
          </p:nvPr>
        </p:nvSpPr>
        <p:spPr>
          <a:xfrm>
            <a:off x="3374348" y="1723536"/>
            <a:ext cx="239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Termékek</a:t>
            </a:r>
            <a:r>
              <a:rPr lang="en" sz="1200" dirty="0"/>
              <a:t> </a:t>
            </a:r>
            <a:r>
              <a:rPr lang="en" sz="1200" dirty="0" err="1"/>
              <a:t>tervezéséért</a:t>
            </a:r>
            <a:r>
              <a:rPr lang="en" sz="1200" dirty="0"/>
              <a:t> </a:t>
            </a:r>
            <a:r>
              <a:rPr lang="en" sz="1200" dirty="0" err="1"/>
              <a:t>és</a:t>
            </a:r>
            <a:r>
              <a:rPr lang="en" sz="1200" dirty="0"/>
              <a:t> a </a:t>
            </a:r>
            <a:r>
              <a:rPr lang="en" sz="1200" dirty="0" err="1"/>
              <a:t>gyártási</a:t>
            </a:r>
            <a:r>
              <a:rPr lang="en" sz="1200" dirty="0"/>
              <a:t> </a:t>
            </a:r>
            <a:r>
              <a:rPr lang="en" sz="1200" dirty="0" err="1"/>
              <a:t>folyamatért</a:t>
            </a:r>
            <a:r>
              <a:rPr lang="en" sz="1200" dirty="0"/>
              <a:t> </a:t>
            </a:r>
            <a:r>
              <a:rPr lang="en" sz="1200" dirty="0" err="1"/>
              <a:t>felel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57" name="Google Shape;357;p37"/>
          <p:cNvSpPr txBox="1">
            <a:spLocks noGrp="1"/>
          </p:cNvSpPr>
          <p:nvPr>
            <p:ph type="subTitle" idx="3"/>
          </p:nvPr>
        </p:nvSpPr>
        <p:spPr>
          <a:xfrm>
            <a:off x="6032365" y="1723536"/>
            <a:ext cx="239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Kémiai</a:t>
            </a:r>
            <a:r>
              <a:rPr lang="en" sz="1200" dirty="0"/>
              <a:t> </a:t>
            </a:r>
            <a:r>
              <a:rPr lang="en" sz="1200" dirty="0" err="1"/>
              <a:t>folyamatokat</a:t>
            </a:r>
            <a:r>
              <a:rPr lang="en" sz="1200" dirty="0"/>
              <a:t> </a:t>
            </a:r>
            <a:r>
              <a:rPr lang="en" sz="1200" dirty="0" err="1"/>
              <a:t>tervez</a:t>
            </a:r>
            <a:r>
              <a:rPr lang="en" sz="1200" dirty="0"/>
              <a:t> </a:t>
            </a:r>
            <a:r>
              <a:rPr lang="en" sz="1200" dirty="0" err="1"/>
              <a:t>ipari</a:t>
            </a:r>
            <a:r>
              <a:rPr lang="en" sz="1200" dirty="0"/>
              <a:t> </a:t>
            </a:r>
            <a:r>
              <a:rPr lang="en" sz="1200" dirty="0" err="1"/>
              <a:t>termeléshez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58" name="Google Shape;358;p37"/>
          <p:cNvSpPr txBox="1">
            <a:spLocks noGrp="1"/>
          </p:cNvSpPr>
          <p:nvPr>
            <p:ph type="subTitle" idx="6"/>
          </p:nvPr>
        </p:nvSpPr>
        <p:spPr>
          <a:xfrm>
            <a:off x="6032400" y="2918744"/>
            <a:ext cx="239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Elektromos</a:t>
            </a:r>
            <a:r>
              <a:rPr lang="en" sz="1200" dirty="0"/>
              <a:t> </a:t>
            </a:r>
            <a:r>
              <a:rPr lang="en" sz="1200" dirty="0" err="1"/>
              <a:t>rendszereket</a:t>
            </a:r>
            <a:r>
              <a:rPr lang="en" sz="1200" dirty="0"/>
              <a:t> </a:t>
            </a:r>
            <a:r>
              <a:rPr lang="en" sz="1200" dirty="0" err="1"/>
              <a:t>és</a:t>
            </a:r>
            <a:r>
              <a:rPr lang="en" sz="1200" dirty="0"/>
              <a:t> </a:t>
            </a:r>
            <a:r>
              <a:rPr lang="en" sz="1200" dirty="0" err="1"/>
              <a:t>berendezéseket</a:t>
            </a:r>
            <a:r>
              <a:rPr lang="en" sz="1200" dirty="0"/>
              <a:t> </a:t>
            </a:r>
            <a:r>
              <a:rPr lang="en" sz="1200" dirty="0" err="1"/>
              <a:t>tervez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59" name="Google Shape;359;p37"/>
          <p:cNvSpPr txBox="1">
            <a:spLocks noGrp="1"/>
          </p:cNvSpPr>
          <p:nvPr>
            <p:ph type="subTitle" idx="14"/>
          </p:nvPr>
        </p:nvSpPr>
        <p:spPr>
          <a:xfrm>
            <a:off x="3374365" y="2557742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HU" dirty="0"/>
              <a:t>Bányamérnök</a:t>
            </a:r>
          </a:p>
        </p:txBody>
      </p:sp>
      <p:sp>
        <p:nvSpPr>
          <p:cNvPr id="360" name="Google Shape;360;p37"/>
          <p:cNvSpPr txBox="1">
            <a:spLocks noGrp="1"/>
          </p:cNvSpPr>
          <p:nvPr>
            <p:ph type="subTitle" idx="15"/>
          </p:nvPr>
        </p:nvSpPr>
        <p:spPr>
          <a:xfrm>
            <a:off x="6032400" y="2557742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V</a:t>
            </a:r>
            <a:r>
              <a:rPr lang="en-HU" dirty="0"/>
              <a:t>illamosmérnök</a:t>
            </a:r>
          </a:p>
        </p:txBody>
      </p:sp>
      <p:sp>
        <p:nvSpPr>
          <p:cNvPr id="2" name="Google Shape;349;p37">
            <a:extLst>
              <a:ext uri="{FF2B5EF4-FFF2-40B4-BE49-F238E27FC236}">
                <a16:creationId xmlns:a16="http://schemas.microsoft.com/office/drawing/2014/main" id="{1E5BB0E0-72AA-A1E3-BFC7-8C71ADEF5CB7}"/>
              </a:ext>
            </a:extLst>
          </p:cNvPr>
          <p:cNvSpPr txBox="1">
            <a:spLocks/>
          </p:cNvSpPr>
          <p:nvPr/>
        </p:nvSpPr>
        <p:spPr>
          <a:xfrm>
            <a:off x="716330" y="4095680"/>
            <a:ext cx="2391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GB" sz="1200" dirty="0" err="1"/>
              <a:t>Számítógépes</a:t>
            </a:r>
            <a:r>
              <a:rPr lang="en-GB" sz="1200" dirty="0"/>
              <a:t> </a:t>
            </a:r>
            <a:r>
              <a:rPr lang="en-GB" sz="1200" dirty="0" err="1"/>
              <a:t>rendszereket</a:t>
            </a:r>
            <a:r>
              <a:rPr lang="en-GB" sz="1200" dirty="0"/>
              <a:t> </a:t>
            </a:r>
            <a:r>
              <a:rPr lang="en-GB" sz="1200" dirty="0" err="1"/>
              <a:t>és</a:t>
            </a:r>
            <a:r>
              <a:rPr lang="en-GB" sz="1200" dirty="0"/>
              <a:t> </a:t>
            </a:r>
            <a:r>
              <a:rPr lang="en-GB" sz="1200" dirty="0" err="1"/>
              <a:t>programokat</a:t>
            </a:r>
            <a:r>
              <a:rPr lang="en-GB" sz="1200" dirty="0"/>
              <a:t> </a:t>
            </a:r>
            <a:r>
              <a:rPr lang="en-GB" sz="1200" dirty="0" err="1"/>
              <a:t>fejleszt</a:t>
            </a:r>
            <a:r>
              <a:rPr lang="en-GB" sz="1200" dirty="0"/>
              <a:t>.</a:t>
            </a:r>
          </a:p>
        </p:txBody>
      </p:sp>
      <p:sp>
        <p:nvSpPr>
          <p:cNvPr id="3" name="Google Shape;350;p37">
            <a:extLst>
              <a:ext uri="{FF2B5EF4-FFF2-40B4-BE49-F238E27FC236}">
                <a16:creationId xmlns:a16="http://schemas.microsoft.com/office/drawing/2014/main" id="{FD3255DA-2D3B-D44B-E232-53658F5C4AD5}"/>
              </a:ext>
            </a:extLst>
          </p:cNvPr>
          <p:cNvSpPr txBox="1">
            <a:spLocks/>
          </p:cNvSpPr>
          <p:nvPr/>
        </p:nvSpPr>
        <p:spPr>
          <a:xfrm>
            <a:off x="3168062" y="4095680"/>
            <a:ext cx="2731103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GB" sz="1200" dirty="0" err="1"/>
              <a:t>Hangfelvételek</a:t>
            </a:r>
            <a:r>
              <a:rPr lang="en-GB" sz="1200" dirty="0"/>
              <a:t> </a:t>
            </a:r>
            <a:r>
              <a:rPr lang="en-GB" sz="1200" dirty="0" err="1"/>
              <a:t>és</a:t>
            </a:r>
            <a:r>
              <a:rPr lang="en-GB" sz="1200" dirty="0"/>
              <a:t> </a:t>
            </a:r>
            <a:r>
              <a:rPr lang="en-GB" sz="1200" dirty="0" err="1"/>
              <a:t>hangosítás</a:t>
            </a:r>
            <a:r>
              <a:rPr lang="en-GB" sz="1200" dirty="0"/>
              <a:t> </a:t>
            </a:r>
            <a:r>
              <a:rPr lang="en-GB" sz="1200" dirty="0" err="1"/>
              <a:t>minőségéért</a:t>
            </a:r>
            <a:r>
              <a:rPr lang="en-GB" sz="1200" dirty="0"/>
              <a:t> </a:t>
            </a:r>
            <a:r>
              <a:rPr lang="en-GB" sz="1200" dirty="0" err="1"/>
              <a:t>felel</a:t>
            </a:r>
            <a:r>
              <a:rPr lang="en-GB" sz="1200" dirty="0"/>
              <a:t>.</a:t>
            </a:r>
          </a:p>
        </p:txBody>
      </p:sp>
      <p:sp>
        <p:nvSpPr>
          <p:cNvPr id="4" name="Google Shape;352;p37">
            <a:extLst>
              <a:ext uri="{FF2B5EF4-FFF2-40B4-BE49-F238E27FC236}">
                <a16:creationId xmlns:a16="http://schemas.microsoft.com/office/drawing/2014/main" id="{A62B902C-3C24-D197-F989-78CFD46CD0B7}"/>
              </a:ext>
            </a:extLst>
          </p:cNvPr>
          <p:cNvSpPr txBox="1">
            <a:spLocks/>
          </p:cNvSpPr>
          <p:nvPr/>
        </p:nvSpPr>
        <p:spPr>
          <a:xfrm>
            <a:off x="465083" y="3734678"/>
            <a:ext cx="2806261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dirty="0"/>
              <a:t>M</a:t>
            </a:r>
            <a:r>
              <a:rPr lang="en-HU" dirty="0"/>
              <a:t>érnökinformatikus</a:t>
            </a:r>
          </a:p>
        </p:txBody>
      </p:sp>
      <p:sp>
        <p:nvSpPr>
          <p:cNvPr id="5" name="Google Shape;358;p37">
            <a:extLst>
              <a:ext uri="{FF2B5EF4-FFF2-40B4-BE49-F238E27FC236}">
                <a16:creationId xmlns:a16="http://schemas.microsoft.com/office/drawing/2014/main" id="{8FD00A63-274F-88AC-C872-96EC7447B520}"/>
              </a:ext>
            </a:extLst>
          </p:cNvPr>
          <p:cNvSpPr txBox="1">
            <a:spLocks/>
          </p:cNvSpPr>
          <p:nvPr/>
        </p:nvSpPr>
        <p:spPr>
          <a:xfrm>
            <a:off x="6032400" y="4095680"/>
            <a:ext cx="2391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GB" sz="1200" dirty="0" err="1"/>
              <a:t>Élelmiszerekkel</a:t>
            </a:r>
            <a:r>
              <a:rPr lang="en-GB" sz="1200" dirty="0"/>
              <a:t> </a:t>
            </a:r>
            <a:r>
              <a:rPr lang="en-GB" sz="1200" dirty="0" err="1"/>
              <a:t>kapcsolatos</a:t>
            </a:r>
            <a:r>
              <a:rPr lang="en-GB" sz="1200" dirty="0"/>
              <a:t> </a:t>
            </a:r>
            <a:r>
              <a:rPr lang="en-GB" sz="1200" dirty="0" err="1"/>
              <a:t>eljárásokat</a:t>
            </a:r>
            <a:r>
              <a:rPr lang="en-GB" sz="1200" dirty="0"/>
              <a:t> </a:t>
            </a:r>
            <a:r>
              <a:rPr lang="en-GB" sz="1200" dirty="0" err="1"/>
              <a:t>fejelszt</a:t>
            </a:r>
            <a:r>
              <a:rPr lang="en-GB" sz="1200" dirty="0"/>
              <a:t>.</a:t>
            </a:r>
          </a:p>
        </p:txBody>
      </p:sp>
      <p:sp>
        <p:nvSpPr>
          <p:cNvPr id="6" name="Google Shape;359;p37">
            <a:extLst>
              <a:ext uri="{FF2B5EF4-FFF2-40B4-BE49-F238E27FC236}">
                <a16:creationId xmlns:a16="http://schemas.microsoft.com/office/drawing/2014/main" id="{35DF52E0-940F-5CA5-6297-2AA0C52E7DD5}"/>
              </a:ext>
            </a:extLst>
          </p:cNvPr>
          <p:cNvSpPr txBox="1">
            <a:spLocks/>
          </p:cNvSpPr>
          <p:nvPr/>
        </p:nvSpPr>
        <p:spPr>
          <a:xfrm>
            <a:off x="3374365" y="3734678"/>
            <a:ext cx="23916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hu-HU" dirty="0"/>
              <a:t>Hangmérnök</a:t>
            </a:r>
            <a:endParaRPr lang="en-HU" dirty="0"/>
          </a:p>
        </p:txBody>
      </p:sp>
      <p:sp>
        <p:nvSpPr>
          <p:cNvPr id="7" name="Google Shape;360;p37">
            <a:extLst>
              <a:ext uri="{FF2B5EF4-FFF2-40B4-BE49-F238E27FC236}">
                <a16:creationId xmlns:a16="http://schemas.microsoft.com/office/drawing/2014/main" id="{0C0B07CB-DE16-BCC4-5191-F9990260B596}"/>
              </a:ext>
            </a:extLst>
          </p:cNvPr>
          <p:cNvSpPr txBox="1">
            <a:spLocks/>
          </p:cNvSpPr>
          <p:nvPr/>
        </p:nvSpPr>
        <p:spPr>
          <a:xfrm>
            <a:off x="6032400" y="3734678"/>
            <a:ext cx="23916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HU" dirty="0"/>
              <a:t>Élelmiszermérnök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1814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U" dirty="0"/>
              <a:t>Mérnök. De milyen mérnök?</a:t>
            </a:r>
            <a:endParaRPr dirty="0"/>
          </a:p>
        </p:txBody>
      </p:sp>
      <p:sp>
        <p:nvSpPr>
          <p:cNvPr id="355" name="Google Shape;355;p37"/>
          <p:cNvSpPr txBox="1">
            <a:spLocks noGrp="1"/>
          </p:cNvSpPr>
          <p:nvPr>
            <p:ph type="subTitle" idx="9"/>
          </p:nvPr>
        </p:nvSpPr>
        <p:spPr>
          <a:xfrm>
            <a:off x="632534" y="2557742"/>
            <a:ext cx="2559193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V</a:t>
            </a:r>
            <a:r>
              <a:rPr lang="en-HU" dirty="0"/>
              <a:t>egyészmérnök</a:t>
            </a:r>
          </a:p>
        </p:txBody>
      </p:sp>
      <p:sp>
        <p:nvSpPr>
          <p:cNvPr id="357" name="Google Shape;357;p37"/>
          <p:cNvSpPr txBox="1">
            <a:spLocks noGrp="1"/>
          </p:cNvSpPr>
          <p:nvPr>
            <p:ph type="subTitle" idx="3"/>
          </p:nvPr>
        </p:nvSpPr>
        <p:spPr>
          <a:xfrm>
            <a:off x="800127" y="2914148"/>
            <a:ext cx="239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Kémiai</a:t>
            </a:r>
            <a:r>
              <a:rPr lang="en" sz="1200" dirty="0"/>
              <a:t> </a:t>
            </a:r>
            <a:r>
              <a:rPr lang="en" sz="1200" dirty="0" err="1"/>
              <a:t>folyamatokat</a:t>
            </a:r>
            <a:r>
              <a:rPr lang="en" sz="1200" dirty="0"/>
              <a:t> </a:t>
            </a:r>
            <a:r>
              <a:rPr lang="en" sz="1200" dirty="0" err="1"/>
              <a:t>tervez</a:t>
            </a:r>
            <a:r>
              <a:rPr lang="en" sz="1200" dirty="0"/>
              <a:t> </a:t>
            </a:r>
            <a:r>
              <a:rPr lang="en" sz="1200" dirty="0" err="1"/>
              <a:t>ipari</a:t>
            </a:r>
            <a:r>
              <a:rPr lang="en" sz="1200" dirty="0"/>
              <a:t> </a:t>
            </a:r>
            <a:r>
              <a:rPr lang="en" sz="1200" dirty="0" err="1"/>
              <a:t>termeléshez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58" name="Google Shape;358;p37"/>
          <p:cNvSpPr txBox="1">
            <a:spLocks noGrp="1"/>
          </p:cNvSpPr>
          <p:nvPr>
            <p:ph type="subTitle" idx="6"/>
          </p:nvPr>
        </p:nvSpPr>
        <p:spPr>
          <a:xfrm>
            <a:off x="3374365" y="2909540"/>
            <a:ext cx="2391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Elektromos</a:t>
            </a:r>
            <a:r>
              <a:rPr lang="en" sz="1200" dirty="0"/>
              <a:t> </a:t>
            </a:r>
            <a:r>
              <a:rPr lang="en" sz="1200" dirty="0" err="1"/>
              <a:t>rendszereket</a:t>
            </a:r>
            <a:r>
              <a:rPr lang="en" sz="1200" dirty="0"/>
              <a:t> </a:t>
            </a:r>
            <a:r>
              <a:rPr lang="en" sz="1200" dirty="0" err="1"/>
              <a:t>és</a:t>
            </a:r>
            <a:r>
              <a:rPr lang="en" sz="1200" dirty="0"/>
              <a:t> </a:t>
            </a:r>
            <a:r>
              <a:rPr lang="en" sz="1200" dirty="0" err="1"/>
              <a:t>berendezéseket</a:t>
            </a:r>
            <a:r>
              <a:rPr lang="en" sz="1200" dirty="0"/>
              <a:t> </a:t>
            </a:r>
            <a:r>
              <a:rPr lang="en" sz="1200" dirty="0" err="1"/>
              <a:t>tervez</a:t>
            </a:r>
            <a:r>
              <a:rPr lang="en" sz="1200" dirty="0"/>
              <a:t>.</a:t>
            </a:r>
            <a:endParaRPr sz="1200" dirty="0"/>
          </a:p>
        </p:txBody>
      </p:sp>
      <p:sp>
        <p:nvSpPr>
          <p:cNvPr id="360" name="Google Shape;360;p37"/>
          <p:cNvSpPr txBox="1">
            <a:spLocks noGrp="1"/>
          </p:cNvSpPr>
          <p:nvPr>
            <p:ph type="subTitle" idx="15"/>
          </p:nvPr>
        </p:nvSpPr>
        <p:spPr>
          <a:xfrm>
            <a:off x="3374365" y="2553140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V</a:t>
            </a:r>
            <a:r>
              <a:rPr lang="en-HU" dirty="0"/>
              <a:t>illamosmérnök</a:t>
            </a:r>
          </a:p>
        </p:txBody>
      </p:sp>
      <p:sp>
        <p:nvSpPr>
          <p:cNvPr id="5" name="Google Shape;358;p37">
            <a:extLst>
              <a:ext uri="{FF2B5EF4-FFF2-40B4-BE49-F238E27FC236}">
                <a16:creationId xmlns:a16="http://schemas.microsoft.com/office/drawing/2014/main" id="{8FD00A63-274F-88AC-C872-96EC7447B520}"/>
              </a:ext>
            </a:extLst>
          </p:cNvPr>
          <p:cNvSpPr txBox="1">
            <a:spLocks/>
          </p:cNvSpPr>
          <p:nvPr/>
        </p:nvSpPr>
        <p:spPr>
          <a:xfrm>
            <a:off x="6032400" y="2914148"/>
            <a:ext cx="23916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GB" sz="1200" dirty="0" err="1"/>
              <a:t>Élelmiszerekkel</a:t>
            </a:r>
            <a:r>
              <a:rPr lang="en-GB" sz="1200" dirty="0"/>
              <a:t> </a:t>
            </a:r>
            <a:r>
              <a:rPr lang="en-GB" sz="1200" dirty="0" err="1"/>
              <a:t>kapcsolatos</a:t>
            </a:r>
            <a:r>
              <a:rPr lang="en-GB" sz="1200" dirty="0"/>
              <a:t> </a:t>
            </a:r>
            <a:r>
              <a:rPr lang="en-GB" sz="1200" dirty="0" err="1"/>
              <a:t>eljárásokat</a:t>
            </a:r>
            <a:r>
              <a:rPr lang="en-GB" sz="1200" dirty="0"/>
              <a:t> </a:t>
            </a:r>
            <a:r>
              <a:rPr lang="en-GB" sz="1200" dirty="0" err="1"/>
              <a:t>fejelszt</a:t>
            </a:r>
            <a:r>
              <a:rPr lang="en-GB" sz="1200" dirty="0"/>
              <a:t>.</a:t>
            </a:r>
          </a:p>
        </p:txBody>
      </p:sp>
      <p:sp>
        <p:nvSpPr>
          <p:cNvPr id="7" name="Google Shape;360;p37">
            <a:extLst>
              <a:ext uri="{FF2B5EF4-FFF2-40B4-BE49-F238E27FC236}">
                <a16:creationId xmlns:a16="http://schemas.microsoft.com/office/drawing/2014/main" id="{0C0B07CB-DE16-BCC4-5191-F9990260B596}"/>
              </a:ext>
            </a:extLst>
          </p:cNvPr>
          <p:cNvSpPr txBox="1">
            <a:spLocks/>
          </p:cNvSpPr>
          <p:nvPr/>
        </p:nvSpPr>
        <p:spPr>
          <a:xfrm>
            <a:off x="6032400" y="2553146"/>
            <a:ext cx="23916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HU" dirty="0"/>
              <a:t>Élelmiszermérnök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7900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>
            <a:spLocks noGrp="1"/>
          </p:cNvSpPr>
          <p:nvPr>
            <p:ph type="title"/>
          </p:nvPr>
        </p:nvSpPr>
        <p:spPr>
          <a:xfrm>
            <a:off x="1069325" y="1938325"/>
            <a:ext cx="6536400" cy="5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Vegyészmérnök</a:t>
            </a:r>
            <a:endParaRPr dirty="0"/>
          </a:p>
        </p:txBody>
      </p:sp>
      <p:sp>
        <p:nvSpPr>
          <p:cNvPr id="218" name="Google Shape;218;p31"/>
          <p:cNvSpPr txBox="1">
            <a:spLocks noGrp="1"/>
          </p:cNvSpPr>
          <p:nvPr>
            <p:ph type="title" idx="2"/>
          </p:nvPr>
        </p:nvSpPr>
        <p:spPr>
          <a:xfrm>
            <a:off x="1069325" y="935942"/>
            <a:ext cx="914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9" name="Google Shape;219;p31"/>
          <p:cNvSpPr txBox="1">
            <a:spLocks noGrp="1"/>
          </p:cNvSpPr>
          <p:nvPr>
            <p:ph type="subTitle" idx="1"/>
          </p:nvPr>
        </p:nvSpPr>
        <p:spPr>
          <a:xfrm>
            <a:off x="5008150" y="3380625"/>
            <a:ext cx="3204300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err="1"/>
              <a:t>Kémiai</a:t>
            </a:r>
            <a:r>
              <a:rPr lang="en-GB" sz="1600" dirty="0"/>
              <a:t> </a:t>
            </a:r>
            <a:r>
              <a:rPr lang="en-GB" sz="1600" dirty="0" err="1"/>
              <a:t>folyamatokat</a:t>
            </a:r>
            <a:r>
              <a:rPr lang="en-GB" sz="1600" dirty="0"/>
              <a:t> </a:t>
            </a:r>
            <a:r>
              <a:rPr lang="en-GB" sz="1600" dirty="0" err="1"/>
              <a:t>tervez</a:t>
            </a:r>
            <a:r>
              <a:rPr lang="en-GB" sz="1600" dirty="0"/>
              <a:t> </a:t>
            </a:r>
            <a:r>
              <a:rPr lang="en-GB" sz="1600" dirty="0" err="1"/>
              <a:t>ipari</a:t>
            </a:r>
            <a:r>
              <a:rPr lang="en-GB" sz="1600" dirty="0"/>
              <a:t> </a:t>
            </a:r>
            <a:r>
              <a:rPr lang="en-GB" sz="1600" dirty="0" err="1"/>
              <a:t>termeléshez</a:t>
            </a:r>
            <a:r>
              <a:rPr lang="en-GB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28515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subTitle" idx="4294967295"/>
          </p:nvPr>
        </p:nvSpPr>
        <p:spPr>
          <a:xfrm>
            <a:off x="716275" y="2060900"/>
            <a:ext cx="7707825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Feladata</a:t>
            </a:r>
            <a:endParaRPr sz="18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0" name="Google Shape;190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Vegyészmérnök</a:t>
            </a:r>
            <a:endParaRPr dirty="0"/>
          </a:p>
        </p:txBody>
      </p:sp>
      <p:sp>
        <p:nvSpPr>
          <p:cNvPr id="191" name="Google Shape;191;p30"/>
          <p:cNvSpPr txBox="1">
            <a:spLocks noGrp="1"/>
          </p:cNvSpPr>
          <p:nvPr>
            <p:ph type="subTitle" idx="4294967295"/>
          </p:nvPr>
        </p:nvSpPr>
        <p:spPr>
          <a:xfrm>
            <a:off x="716275" y="2347700"/>
            <a:ext cx="7707825" cy="1107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</a:t>
            </a:r>
            <a:r>
              <a:rPr lang="en-GB" dirty="0" err="1"/>
              <a:t>vegyészmérnök</a:t>
            </a:r>
            <a:r>
              <a:rPr lang="en-GB" dirty="0"/>
              <a:t> </a:t>
            </a:r>
            <a:r>
              <a:rPr lang="en-GB" dirty="0" err="1"/>
              <a:t>kémiai</a:t>
            </a:r>
            <a:r>
              <a:rPr lang="en-GB" dirty="0"/>
              <a:t> </a:t>
            </a:r>
            <a:r>
              <a:rPr lang="en-GB" dirty="0" err="1"/>
              <a:t>folyamatokat</a:t>
            </a:r>
            <a:r>
              <a:rPr lang="en-GB" dirty="0"/>
              <a:t> </a:t>
            </a:r>
            <a:r>
              <a:rPr lang="en-GB" dirty="0" err="1"/>
              <a:t>tervez</a:t>
            </a:r>
            <a:r>
              <a:rPr lang="en-GB" dirty="0"/>
              <a:t>, </a:t>
            </a:r>
            <a:r>
              <a:rPr lang="en-GB" dirty="0" err="1"/>
              <a:t>fejleszt</a:t>
            </a:r>
            <a:r>
              <a:rPr lang="en-GB" dirty="0"/>
              <a:t> </a:t>
            </a:r>
            <a:r>
              <a:rPr lang="en-GB" dirty="0" err="1"/>
              <a:t>és</a:t>
            </a:r>
            <a:r>
              <a:rPr lang="en-GB" dirty="0"/>
              <a:t> </a:t>
            </a:r>
            <a:r>
              <a:rPr lang="en-GB" dirty="0" err="1"/>
              <a:t>optimalizál</a:t>
            </a:r>
            <a:r>
              <a:rPr lang="en-GB" dirty="0"/>
              <a:t>. </a:t>
            </a:r>
            <a:r>
              <a:rPr lang="en-GB" dirty="0" err="1"/>
              <a:t>Feladatai</a:t>
            </a:r>
            <a:r>
              <a:rPr lang="en-GB" dirty="0"/>
              <a:t> </a:t>
            </a:r>
            <a:r>
              <a:rPr lang="en-GB" dirty="0" err="1"/>
              <a:t>közé</a:t>
            </a:r>
            <a:r>
              <a:rPr lang="en-GB" dirty="0"/>
              <a:t> </a:t>
            </a:r>
            <a:r>
              <a:rPr lang="en-GB" dirty="0" err="1"/>
              <a:t>tartozik</a:t>
            </a:r>
            <a:r>
              <a:rPr lang="en-GB" dirty="0"/>
              <a:t> </a:t>
            </a:r>
            <a:r>
              <a:rPr lang="en-GB" dirty="0" err="1"/>
              <a:t>új</a:t>
            </a:r>
            <a:r>
              <a:rPr lang="en-GB" dirty="0"/>
              <a:t> </a:t>
            </a:r>
            <a:r>
              <a:rPr lang="en-GB" dirty="0" err="1"/>
              <a:t>anyagok</a:t>
            </a:r>
            <a:r>
              <a:rPr lang="en-GB" dirty="0"/>
              <a:t>, </a:t>
            </a:r>
            <a:r>
              <a:rPr lang="en-GB" dirty="0" err="1"/>
              <a:t>vegyi</a:t>
            </a:r>
            <a:r>
              <a:rPr lang="en-GB" dirty="0"/>
              <a:t> </a:t>
            </a:r>
            <a:r>
              <a:rPr lang="en-GB" dirty="0" err="1"/>
              <a:t>termékek</a:t>
            </a:r>
            <a:r>
              <a:rPr lang="en-GB" dirty="0"/>
              <a:t> </a:t>
            </a:r>
            <a:r>
              <a:rPr lang="en-GB" dirty="0" err="1"/>
              <a:t>kifejlesztése</a:t>
            </a:r>
            <a:r>
              <a:rPr lang="en-GB" dirty="0"/>
              <a:t>, </a:t>
            </a:r>
            <a:r>
              <a:rPr lang="en-GB" dirty="0" err="1"/>
              <a:t>gyártási</a:t>
            </a:r>
            <a:r>
              <a:rPr lang="en-GB" dirty="0"/>
              <a:t> </a:t>
            </a:r>
            <a:r>
              <a:rPr lang="en-GB" dirty="0" err="1"/>
              <a:t>folyamatok</a:t>
            </a:r>
            <a:r>
              <a:rPr lang="en-GB" dirty="0"/>
              <a:t> </a:t>
            </a:r>
            <a:r>
              <a:rPr lang="en-GB" dirty="0" err="1"/>
              <a:t>tervezése</a:t>
            </a:r>
            <a:r>
              <a:rPr lang="en-GB" dirty="0"/>
              <a:t> </a:t>
            </a:r>
            <a:r>
              <a:rPr lang="en-GB" dirty="0" err="1"/>
              <a:t>és</a:t>
            </a:r>
            <a:r>
              <a:rPr lang="en-GB" dirty="0"/>
              <a:t> </a:t>
            </a:r>
            <a:r>
              <a:rPr lang="en-GB" dirty="0" err="1"/>
              <a:t>ellenőrzése</a:t>
            </a:r>
            <a:r>
              <a:rPr lang="en-GB" dirty="0"/>
              <a:t>. </a:t>
            </a:r>
            <a:r>
              <a:rPr lang="en-GB" dirty="0" err="1"/>
              <a:t>Dolgozhatnak</a:t>
            </a:r>
            <a:r>
              <a:rPr lang="en-GB" dirty="0"/>
              <a:t> </a:t>
            </a:r>
            <a:r>
              <a:rPr lang="en-GB" dirty="0" err="1"/>
              <a:t>például</a:t>
            </a:r>
            <a:r>
              <a:rPr lang="en-GB" dirty="0"/>
              <a:t> </a:t>
            </a:r>
            <a:r>
              <a:rPr lang="en-GB" dirty="0" err="1"/>
              <a:t>gyógyszeriparban</a:t>
            </a:r>
            <a:r>
              <a:rPr lang="en-GB" dirty="0"/>
              <a:t>, </a:t>
            </a:r>
            <a:r>
              <a:rPr lang="en-GB" dirty="0" err="1"/>
              <a:t>olaj</a:t>
            </a:r>
            <a:r>
              <a:rPr lang="en-GB" dirty="0"/>
              <a:t>- </a:t>
            </a:r>
            <a:r>
              <a:rPr lang="en-GB" dirty="0" err="1"/>
              <a:t>és</a:t>
            </a:r>
            <a:r>
              <a:rPr lang="en-GB" dirty="0"/>
              <a:t> </a:t>
            </a:r>
            <a:r>
              <a:rPr lang="en-GB" dirty="0" err="1"/>
              <a:t>gázfeldolgozásban</a:t>
            </a:r>
            <a:r>
              <a:rPr lang="en-GB" dirty="0"/>
              <a:t>, </a:t>
            </a:r>
            <a:r>
              <a:rPr lang="en-GB" dirty="0" err="1"/>
              <a:t>élelmiszeriparban</a:t>
            </a:r>
            <a:r>
              <a:rPr lang="en-GB" dirty="0"/>
              <a:t> </a:t>
            </a:r>
            <a:r>
              <a:rPr lang="en-GB" dirty="0" err="1"/>
              <a:t>vagy</a:t>
            </a:r>
            <a:r>
              <a:rPr lang="en-GB" dirty="0"/>
              <a:t> </a:t>
            </a:r>
            <a:r>
              <a:rPr lang="en-GB" dirty="0" err="1"/>
              <a:t>akár</a:t>
            </a:r>
            <a:r>
              <a:rPr lang="en-GB" dirty="0"/>
              <a:t> </a:t>
            </a:r>
            <a:r>
              <a:rPr lang="en-GB" dirty="0" err="1"/>
              <a:t>környezetvédelmi</a:t>
            </a:r>
            <a:r>
              <a:rPr lang="en-GB" dirty="0"/>
              <a:t> </a:t>
            </a:r>
            <a:r>
              <a:rPr lang="en-GB" dirty="0" err="1"/>
              <a:t>területeken</a:t>
            </a:r>
            <a:r>
              <a:rPr lang="en-GB" dirty="0"/>
              <a:t> is.</a:t>
            </a:r>
          </a:p>
        </p:txBody>
      </p:sp>
      <p:sp>
        <p:nvSpPr>
          <p:cNvPr id="194" name="Google Shape;194;p30"/>
          <p:cNvSpPr/>
          <p:nvPr/>
        </p:nvSpPr>
        <p:spPr>
          <a:xfrm>
            <a:off x="3634613" y="1252963"/>
            <a:ext cx="1888200" cy="57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0"/>
          <p:cNvSpPr/>
          <p:nvPr/>
        </p:nvSpPr>
        <p:spPr>
          <a:xfrm>
            <a:off x="716275" y="1252963"/>
            <a:ext cx="1888200" cy="57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subTitle" idx="4294967295"/>
          </p:nvPr>
        </p:nvSpPr>
        <p:spPr>
          <a:xfrm>
            <a:off x="3930700" y="3455075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Képzés</a:t>
            </a:r>
            <a:r>
              <a:rPr lang="en" sz="18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" sz="1800" b="1" dirty="0" err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helye</a:t>
            </a:r>
            <a:endParaRPr lang="en-HU" sz="18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9" name="Google Shape;199;p30"/>
          <p:cNvSpPr txBox="1">
            <a:spLocks noGrp="1"/>
          </p:cNvSpPr>
          <p:nvPr>
            <p:ph type="subTitle" idx="4294967295"/>
          </p:nvPr>
        </p:nvSpPr>
        <p:spPr>
          <a:xfrm>
            <a:off x="3930700" y="3741871"/>
            <a:ext cx="4493400" cy="9565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Budapesti</a:t>
            </a:r>
            <a:r>
              <a:rPr lang="en" dirty="0"/>
              <a:t> </a:t>
            </a:r>
            <a:r>
              <a:rPr lang="en" dirty="0" err="1"/>
              <a:t>Műszaki</a:t>
            </a:r>
            <a:r>
              <a:rPr lang="en" dirty="0"/>
              <a:t> </a:t>
            </a:r>
            <a:r>
              <a:rPr lang="en" dirty="0" err="1"/>
              <a:t>és</a:t>
            </a:r>
            <a:r>
              <a:rPr lang="en" dirty="0"/>
              <a:t> </a:t>
            </a:r>
            <a:r>
              <a:rPr lang="en" dirty="0" err="1"/>
              <a:t>Gazdaságtudományi</a:t>
            </a:r>
            <a:r>
              <a:rPr lang="en" dirty="0"/>
              <a:t> </a:t>
            </a:r>
            <a:r>
              <a:rPr lang="en" dirty="0" err="1"/>
              <a:t>Egyetem</a:t>
            </a:r>
            <a:r>
              <a:rPr lang="en" dirty="0"/>
              <a:t> </a:t>
            </a:r>
            <a:r>
              <a:rPr lang="en" sz="1200" b="1" i="1" dirty="0"/>
              <a:t>(Budapest)</a:t>
            </a:r>
            <a:r>
              <a:rPr lang="en" dirty="0"/>
              <a:t>, </a:t>
            </a:r>
            <a:r>
              <a:rPr lang="en" dirty="0" err="1"/>
              <a:t>Debreceni</a:t>
            </a:r>
            <a:r>
              <a:rPr lang="en" dirty="0"/>
              <a:t> </a:t>
            </a:r>
            <a:r>
              <a:rPr lang="en" dirty="0" err="1"/>
              <a:t>Egyetem</a:t>
            </a:r>
            <a:r>
              <a:rPr lang="en" dirty="0"/>
              <a:t> </a:t>
            </a:r>
            <a:r>
              <a:rPr lang="en" sz="1200" b="1" i="1" dirty="0"/>
              <a:t>(Debrecen)</a:t>
            </a:r>
            <a:r>
              <a:rPr lang="en" dirty="0"/>
              <a:t>, </a:t>
            </a:r>
            <a:r>
              <a:rPr lang="en" dirty="0" err="1"/>
              <a:t>Miskolci</a:t>
            </a:r>
            <a:r>
              <a:rPr lang="en" dirty="0"/>
              <a:t> </a:t>
            </a:r>
            <a:r>
              <a:rPr lang="en" dirty="0" err="1"/>
              <a:t>Egyetem</a:t>
            </a:r>
            <a:r>
              <a:rPr lang="en" dirty="0"/>
              <a:t> </a:t>
            </a:r>
            <a:r>
              <a:rPr lang="en" sz="1200" b="1" i="1" dirty="0"/>
              <a:t>(Miskolc)</a:t>
            </a:r>
            <a:r>
              <a:rPr lang="en" dirty="0"/>
              <a:t>, </a:t>
            </a:r>
            <a:r>
              <a:rPr lang="en" dirty="0" err="1"/>
              <a:t>Pannon</a:t>
            </a:r>
            <a:r>
              <a:rPr lang="en" dirty="0"/>
              <a:t> </a:t>
            </a:r>
            <a:r>
              <a:rPr lang="en" dirty="0" err="1"/>
              <a:t>Egyetem</a:t>
            </a:r>
            <a:r>
              <a:rPr lang="en" dirty="0"/>
              <a:t> </a:t>
            </a:r>
            <a:r>
              <a:rPr lang="en" sz="1200" b="1" i="1" dirty="0"/>
              <a:t>(</a:t>
            </a:r>
            <a:r>
              <a:rPr lang="en" sz="1200" b="1" i="1" dirty="0" err="1"/>
              <a:t>Veszprém</a:t>
            </a:r>
            <a:r>
              <a:rPr lang="en" sz="1200" b="1" i="1" dirty="0"/>
              <a:t>)</a:t>
            </a:r>
            <a:r>
              <a:rPr lang="en" dirty="0"/>
              <a:t>, </a:t>
            </a:r>
            <a:endParaRPr dirty="0"/>
          </a:p>
        </p:txBody>
      </p:sp>
      <p:sp>
        <p:nvSpPr>
          <p:cNvPr id="201" name="Google Shape;201;p30"/>
          <p:cNvSpPr/>
          <p:nvPr/>
        </p:nvSpPr>
        <p:spPr>
          <a:xfrm>
            <a:off x="6552950" y="1252963"/>
            <a:ext cx="1888200" cy="57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subTitle" idx="4294967295"/>
          </p:nvPr>
        </p:nvSpPr>
        <p:spPr>
          <a:xfrm>
            <a:off x="716276" y="1274363"/>
            <a:ext cx="18882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Képzés</a:t>
            </a:r>
            <a:r>
              <a:rPr lang="en" sz="2000" b="1" dirty="0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hossza</a:t>
            </a:r>
            <a:endParaRPr sz="2000" b="1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4294967295"/>
          </p:nvPr>
        </p:nvSpPr>
        <p:spPr>
          <a:xfrm>
            <a:off x="787675" y="15611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 </a:t>
            </a:r>
            <a:r>
              <a:rPr lang="en" dirty="0" err="1"/>
              <a:t>félév</a:t>
            </a:r>
            <a:endParaRPr dirty="0"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4294967295"/>
          </p:nvPr>
        </p:nvSpPr>
        <p:spPr>
          <a:xfrm>
            <a:off x="3709950" y="1274363"/>
            <a:ext cx="17454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Fizetés</a:t>
            </a:r>
            <a:endParaRPr sz="20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8" name="Google Shape;208;p30"/>
          <p:cNvSpPr txBox="1">
            <a:spLocks noGrp="1"/>
          </p:cNvSpPr>
          <p:nvPr>
            <p:ph type="subTitle" idx="4294967295"/>
          </p:nvPr>
        </p:nvSpPr>
        <p:spPr>
          <a:xfrm>
            <a:off x="3709950" y="15611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700.000 Forint</a:t>
            </a:r>
            <a:endParaRPr dirty="0"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4294967295"/>
          </p:nvPr>
        </p:nvSpPr>
        <p:spPr>
          <a:xfrm>
            <a:off x="6624350" y="1274363"/>
            <a:ext cx="17454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Munkahelye</a:t>
            </a:r>
            <a:endParaRPr sz="2000" b="1" dirty="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10" name="Google Shape;210;p30"/>
          <p:cNvSpPr txBox="1">
            <a:spLocks noGrp="1"/>
          </p:cNvSpPr>
          <p:nvPr>
            <p:ph type="subTitle" idx="4294967295"/>
          </p:nvPr>
        </p:nvSpPr>
        <p:spPr>
          <a:xfrm>
            <a:off x="6624350" y="1561163"/>
            <a:ext cx="1745400" cy="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Laboratórium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A23024-818A-D1D4-D5C5-F7C8E67F0C01}"/>
              </a:ext>
            </a:extLst>
          </p:cNvPr>
          <p:cNvSpPr/>
          <p:nvPr/>
        </p:nvSpPr>
        <p:spPr>
          <a:xfrm>
            <a:off x="-8389" y="4698474"/>
            <a:ext cx="1652631" cy="3330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3" name="Google Shape;198;p30">
            <a:extLst>
              <a:ext uri="{FF2B5EF4-FFF2-40B4-BE49-F238E27FC236}">
                <a16:creationId xmlns:a16="http://schemas.microsoft.com/office/drawing/2014/main" id="{F882779A-E421-72F3-4EFD-4529046211F6}"/>
              </a:ext>
            </a:extLst>
          </p:cNvPr>
          <p:cNvSpPr txBox="1">
            <a:spLocks/>
          </p:cNvSpPr>
          <p:nvPr/>
        </p:nvSpPr>
        <p:spPr>
          <a:xfrm>
            <a:off x="716275" y="3455075"/>
            <a:ext cx="3214425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" sz="1800" b="1" dirty="0" err="1">
                <a:latin typeface="Playfair Display"/>
                <a:ea typeface="Playfair Display"/>
                <a:cs typeface="Playfair Display"/>
                <a:sym typeface="Playfair Display"/>
              </a:rPr>
              <a:t>Elhelyezkedés</a:t>
            </a:r>
            <a:endParaRPr lang="en-HU" sz="1800" b="1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" name="Google Shape;199;p30">
            <a:extLst>
              <a:ext uri="{FF2B5EF4-FFF2-40B4-BE49-F238E27FC236}">
                <a16:creationId xmlns:a16="http://schemas.microsoft.com/office/drawing/2014/main" id="{1DC4B78C-0230-948B-AFE4-14487F9D4F06}"/>
              </a:ext>
            </a:extLst>
          </p:cNvPr>
          <p:cNvSpPr txBox="1">
            <a:spLocks/>
          </p:cNvSpPr>
          <p:nvPr/>
        </p:nvSpPr>
        <p:spPr>
          <a:xfrm>
            <a:off x="716275" y="3743679"/>
            <a:ext cx="3214425" cy="95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hu-HU" dirty="0"/>
              <a:t>Mol, P&amp;G, Richter Gedeon, </a:t>
            </a:r>
            <a:r>
              <a:rPr lang="hu-HU" dirty="0" err="1"/>
              <a:t>Teva</a:t>
            </a:r>
            <a:r>
              <a:rPr lang="hu-HU" dirty="0"/>
              <a:t>, </a:t>
            </a:r>
            <a:r>
              <a:rPr lang="hu-HU" dirty="0" err="1"/>
              <a:t>Synlab</a:t>
            </a:r>
            <a:r>
              <a:rPr lang="hu-HU" dirty="0"/>
              <a:t>, </a:t>
            </a:r>
            <a:r>
              <a:rPr lang="hu-HU" dirty="0" err="1"/>
              <a:t>Continental</a:t>
            </a:r>
            <a:r>
              <a:rPr lang="hu-H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73616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>
            <a:spLocks noGrp="1"/>
          </p:cNvSpPr>
          <p:nvPr>
            <p:ph type="title"/>
          </p:nvPr>
        </p:nvSpPr>
        <p:spPr>
          <a:xfrm>
            <a:off x="1069325" y="1938325"/>
            <a:ext cx="6536400" cy="5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Villamosmérnök</a:t>
            </a:r>
            <a:endParaRPr dirty="0"/>
          </a:p>
        </p:txBody>
      </p:sp>
      <p:sp>
        <p:nvSpPr>
          <p:cNvPr id="218" name="Google Shape;218;p31"/>
          <p:cNvSpPr txBox="1">
            <a:spLocks noGrp="1"/>
          </p:cNvSpPr>
          <p:nvPr>
            <p:ph type="title" idx="2"/>
          </p:nvPr>
        </p:nvSpPr>
        <p:spPr>
          <a:xfrm>
            <a:off x="1069324" y="935942"/>
            <a:ext cx="1342799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9" name="Google Shape;219;p31"/>
          <p:cNvSpPr txBox="1">
            <a:spLocks noGrp="1"/>
          </p:cNvSpPr>
          <p:nvPr>
            <p:ph type="subTitle" idx="1"/>
          </p:nvPr>
        </p:nvSpPr>
        <p:spPr>
          <a:xfrm>
            <a:off x="5008150" y="3380625"/>
            <a:ext cx="3204300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 err="1"/>
              <a:t>Elektromos</a:t>
            </a:r>
            <a:r>
              <a:rPr lang="en-GB" sz="1600" dirty="0"/>
              <a:t> </a:t>
            </a:r>
            <a:r>
              <a:rPr lang="en-GB" sz="1600" dirty="0" err="1"/>
              <a:t>rendszereket</a:t>
            </a:r>
            <a:r>
              <a:rPr lang="en-GB" sz="1600" dirty="0"/>
              <a:t> </a:t>
            </a:r>
            <a:r>
              <a:rPr lang="en-GB" sz="1600" dirty="0" err="1"/>
              <a:t>és</a:t>
            </a:r>
            <a:r>
              <a:rPr lang="en-GB" sz="1600" dirty="0"/>
              <a:t> </a:t>
            </a:r>
            <a:r>
              <a:rPr lang="en-GB" sz="1600" dirty="0" err="1"/>
              <a:t>berendezéseket</a:t>
            </a:r>
            <a:r>
              <a:rPr lang="en-GB" sz="1600" dirty="0"/>
              <a:t> </a:t>
            </a:r>
            <a:r>
              <a:rPr lang="en-GB" sz="1600" dirty="0" err="1"/>
              <a:t>tervez</a:t>
            </a:r>
            <a:r>
              <a:rPr lang="en-GB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93738779"/>
      </p:ext>
    </p:extLst>
  </p:cSld>
  <p:clrMapOvr>
    <a:masterClrMapping/>
  </p:clrMapOvr>
</p:sld>
</file>

<file path=ppt/theme/theme1.xml><?xml version="1.0" encoding="utf-8"?>
<a:theme xmlns:a="http://schemas.openxmlformats.org/drawingml/2006/main" name="Formal Conference Style Presentation by Slidesgo">
  <a:themeElements>
    <a:clrScheme name="Simple Light">
      <a:dk1>
        <a:srgbClr val="191919"/>
      </a:dk1>
      <a:lt1>
        <a:srgbClr val="F3F3F3"/>
      </a:lt1>
      <a:dk2>
        <a:srgbClr val="A3A3B5"/>
      </a:dk2>
      <a:lt2>
        <a:srgbClr val="C67812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708</Words>
  <Application>Microsoft Macintosh PowerPoint</Application>
  <PresentationFormat>On-screen Show (16:9)</PresentationFormat>
  <Paragraphs>128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Montserrat</vt:lpstr>
      <vt:lpstr>Playfair Display</vt:lpstr>
      <vt:lpstr>Raleway</vt:lpstr>
      <vt:lpstr>Formal Conference Style Presentation by Slidesgo</vt:lpstr>
      <vt:lpstr>Ki a mérnök? </vt:lpstr>
      <vt:lpstr>Mérnöki tudomány \ műszaki tudomány</vt:lpstr>
      <vt:lpstr>Mérnök</vt:lpstr>
      <vt:lpstr>Mérnök. De milyen mérnök?</vt:lpstr>
      <vt:lpstr>Mérnök. De milyen mérnök?</vt:lpstr>
      <vt:lpstr>Mérnök. De milyen mérnök?</vt:lpstr>
      <vt:lpstr>Vegyészmérnök</vt:lpstr>
      <vt:lpstr>Vegyészmérnök</vt:lpstr>
      <vt:lpstr>Villamosmérnök</vt:lpstr>
      <vt:lpstr>Villamosmérnök</vt:lpstr>
      <vt:lpstr>Élelmiszermérnök</vt:lpstr>
      <vt:lpstr>Élelmiszermérnök</vt:lpstr>
      <vt:lpstr>Szakménrökök</vt:lpstr>
      <vt:lpstr>Szakmérnökök</vt:lpstr>
      <vt:lpstr>Források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 a mérnök? </dc:title>
  <cp:lastModifiedBy>IDK@sulid.hu</cp:lastModifiedBy>
  <cp:revision>5</cp:revision>
  <dcterms:modified xsi:type="dcterms:W3CDTF">2024-05-21T20:02:50Z</dcterms:modified>
</cp:coreProperties>
</file>